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56" r:id="rId3"/>
  </p:sldMasterIdLst>
  <p:notesMasterIdLst>
    <p:notesMasterId r:id="rId25"/>
  </p:notesMasterIdLst>
  <p:sldIdLst>
    <p:sldId id="256" r:id="rId4"/>
    <p:sldId id="504" r:id="rId5"/>
    <p:sldId id="497" r:id="rId6"/>
    <p:sldId id="535" r:id="rId7"/>
    <p:sldId id="502" r:id="rId8"/>
    <p:sldId id="513" r:id="rId9"/>
    <p:sldId id="536" r:id="rId10"/>
    <p:sldId id="509" r:id="rId11"/>
    <p:sldId id="516" r:id="rId12"/>
    <p:sldId id="517" r:id="rId13"/>
    <p:sldId id="510" r:id="rId14"/>
    <p:sldId id="537" r:id="rId15"/>
    <p:sldId id="531" r:id="rId16"/>
    <p:sldId id="521" r:id="rId17"/>
    <p:sldId id="523" r:id="rId18"/>
    <p:sldId id="538" r:id="rId19"/>
    <p:sldId id="542" r:id="rId20"/>
    <p:sldId id="539" r:id="rId21"/>
    <p:sldId id="540" r:id="rId22"/>
    <p:sldId id="529" r:id="rId23"/>
    <p:sldId id="541"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EB6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1566" autoAdjust="0"/>
  </p:normalViewPr>
  <p:slideViewPr>
    <p:cSldViewPr snapToGrid="0">
      <p:cViewPr varScale="1">
        <p:scale>
          <a:sx n="40" d="100"/>
          <a:sy n="40" d="100"/>
        </p:scale>
        <p:origin x="-1620" y="-102"/>
      </p:cViewPr>
      <p:guideLst>
        <p:guide orient="horz" pos="2160"/>
        <p:guide pos="2880"/>
      </p:guideLst>
    </p:cSldViewPr>
  </p:slideViewPr>
  <p:notesTextViewPr>
    <p:cViewPr>
      <p:scale>
        <a:sx n="1" d="1"/>
        <a:sy n="1" d="1"/>
      </p:scale>
      <p:origin x="0" y="0"/>
    </p:cViewPr>
  </p:notesTextViewPr>
  <p:sorterViewPr>
    <p:cViewPr>
      <p:scale>
        <a:sx n="100" d="100"/>
        <a:sy n="100" d="100"/>
      </p:scale>
      <p:origin x="0" y="5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C7C26B1-9C3C-4634-8349-6D80B05C1E7B}" type="datetimeFigureOut">
              <a:rPr lang="en-CA" smtClean="0"/>
              <a:pPr/>
              <a:t>2019-05-27</a:t>
            </a:fld>
            <a:endParaRPr lang="en-CA"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1AB8D2B-86D9-4AE0-AE82-9D781B00116C}" type="slidenum">
              <a:rPr lang="en-CA" smtClean="0"/>
              <a:pPr/>
              <a:t>‹#›</a:t>
            </a:fld>
            <a:endParaRPr lang="en-CA" dirty="0"/>
          </a:p>
        </p:txBody>
      </p:sp>
    </p:spTree>
    <p:extLst>
      <p:ext uri="{BB962C8B-B14F-4D97-AF65-F5344CB8AC3E}">
        <p14:creationId xmlns:p14="http://schemas.microsoft.com/office/powerpoint/2010/main" val="87428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smtClean="0">
                <a:solidFill>
                  <a:schemeClr val="tx1"/>
                </a:solidFill>
                <a:effectLst/>
                <a:latin typeface="+mn-lt"/>
                <a:ea typeface="+mn-ea"/>
                <a:cs typeface="+mn-cs"/>
              </a:rPr>
              <a:t>Peter Drucker, world-renown management consultant, educator and author was described as "the founder of modern management.  He was quoted saying, “The most common source of mistakes in management decisions is the emphasis on finding the right answer rather than the right question.”</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You may wonder what this has to do with organizational sustainability or transformational change</a:t>
            </a:r>
          </a:p>
          <a:p>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Naturally, sustainability leaders spend a heck of a lot of time and energy focused on measuring and taking action to improve how we perform across the triple-bottom-line … </a:t>
            </a:r>
          </a:p>
          <a:p>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As much as pursuing sustainability calls for focus on better triple-bottom-line performance, I would argue we may be not be aware of the problem that is most critical to our success </a:t>
            </a:r>
          </a:p>
          <a:p>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3</a:t>
            </a:fld>
            <a:endParaRPr lang="en-CA" dirty="0"/>
          </a:p>
        </p:txBody>
      </p:sp>
    </p:spTree>
    <p:extLst>
      <p:ext uri="{BB962C8B-B14F-4D97-AF65-F5344CB8AC3E}">
        <p14:creationId xmlns:p14="http://schemas.microsoft.com/office/powerpoint/2010/main" val="172417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smtClean="0">
                <a:solidFill>
                  <a:schemeClr val="tx1"/>
                </a:solidFill>
                <a:effectLst/>
                <a:latin typeface="+mn-lt"/>
                <a:ea typeface="+mn-ea"/>
                <a:cs typeface="+mn-cs"/>
              </a:rPr>
              <a:t>REFOCUS was founded on the belief that how well a sustainability program is set up and managed is the strongest indicator of an org’s ability to progress over time. </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REFOCUS covers disciplines related to both sustainability and organizational change and delivers the practical know-how needed to set up, implement and operate a transformational program.</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REFOCUS helps practitioners to assess how well every aspect of their sustainability program has been developed and is operating, regardless of how sustainably their organization is currently functioning. </a:t>
            </a:r>
          </a:p>
          <a:p>
            <a:r>
              <a:rPr lang="en-CA" sz="1200" kern="1200" dirty="0" smtClean="0">
                <a:solidFill>
                  <a:schemeClr val="tx1"/>
                </a:solidFill>
                <a:effectLst/>
                <a:latin typeface="+mn-lt"/>
                <a:ea typeface="+mn-ea"/>
                <a:cs typeface="+mn-cs"/>
              </a:rPr>
              <a:t> </a:t>
            </a:r>
          </a:p>
          <a:p>
            <a:pPr fontAlgn="base"/>
            <a:r>
              <a:rPr lang="en-CA" sz="1200" b="1" kern="1200" dirty="0" smtClean="0">
                <a:solidFill>
                  <a:schemeClr val="tx1"/>
                </a:solidFill>
                <a:effectLst/>
                <a:latin typeface="+mn-lt"/>
                <a:ea typeface="+mn-ea"/>
                <a:cs typeface="+mn-cs"/>
              </a:rPr>
              <a:t>CLICK</a:t>
            </a:r>
            <a:endParaRPr lang="en-CA" sz="1200" kern="1200" dirty="0" smtClean="0">
              <a:solidFill>
                <a:schemeClr val="tx1"/>
              </a:solidFill>
              <a:effectLst/>
              <a:latin typeface="+mn-lt"/>
              <a:ea typeface="+mn-ea"/>
              <a:cs typeface="+mn-cs"/>
            </a:endParaRPr>
          </a:p>
          <a:p>
            <a:pPr lvl="0" fontAlgn="base"/>
            <a:r>
              <a:rPr lang="en-CA" sz="1200" b="1" kern="1200" dirty="0" smtClean="0">
                <a:solidFill>
                  <a:schemeClr val="tx1"/>
                </a:solidFill>
                <a:effectLst/>
                <a:latin typeface="+mn-lt"/>
                <a:ea typeface="+mn-ea"/>
                <a:cs typeface="+mn-cs"/>
              </a:rPr>
              <a:t>Program Set Up  </a:t>
            </a:r>
            <a:endParaRPr lang="en-CA" sz="1200" kern="1200" dirty="0" smtClean="0">
              <a:solidFill>
                <a:schemeClr val="tx1"/>
              </a:solidFill>
              <a:effectLst/>
              <a:latin typeface="+mn-lt"/>
              <a:ea typeface="+mn-ea"/>
              <a:cs typeface="+mn-cs"/>
            </a:endParaRPr>
          </a:p>
          <a:p>
            <a:pPr lvl="1" fontAlgn="base"/>
            <a:r>
              <a:rPr lang="en-CA" sz="1200" kern="1200" dirty="0" smtClean="0">
                <a:solidFill>
                  <a:schemeClr val="tx1"/>
                </a:solidFill>
                <a:effectLst/>
                <a:latin typeface="+mn-lt"/>
                <a:ea typeface="+mn-ea"/>
                <a:cs typeface="+mn-cs"/>
              </a:rPr>
              <a:t>Participants are stepped through the process of building the capacities needed for a sustainability program to strengthen the bottom line. </a:t>
            </a:r>
          </a:p>
          <a:p>
            <a:pPr lvl="1" fontAlgn="base"/>
            <a:r>
              <a:rPr lang="en-CA" sz="1200" kern="1200" dirty="0" smtClean="0">
                <a:solidFill>
                  <a:schemeClr val="tx1"/>
                </a:solidFill>
                <a:effectLst/>
                <a:latin typeface="+mn-lt"/>
                <a:ea typeface="+mn-ea"/>
                <a:cs typeface="+mn-cs"/>
              </a:rPr>
              <a:t>These capacities are like the roots of a plant. While they are not visible on the surface, they are crucial to the program’s success. </a:t>
            </a:r>
          </a:p>
          <a:p>
            <a:pPr lvl="2" fontAlgn="base"/>
            <a:r>
              <a:rPr lang="en-CA" sz="1200" kern="1200" dirty="0" smtClean="0">
                <a:solidFill>
                  <a:schemeClr val="tx1"/>
                </a:solidFill>
                <a:effectLst/>
                <a:latin typeface="+mn-lt"/>
                <a:ea typeface="+mn-ea"/>
                <a:cs typeface="+mn-cs"/>
              </a:rPr>
              <a:t>Leadership, Change Management, and Measurement Capacity.</a:t>
            </a:r>
          </a:p>
          <a:p>
            <a:pPr fontAlgn="base"/>
            <a:r>
              <a:rPr lang="en-CA" sz="1200" kern="1200" dirty="0" smtClean="0">
                <a:solidFill>
                  <a:schemeClr val="tx1"/>
                </a:solidFill>
                <a:effectLst/>
                <a:latin typeface="+mn-lt"/>
                <a:ea typeface="+mn-ea"/>
                <a:cs typeface="+mn-cs"/>
              </a:rPr>
              <a:t> </a:t>
            </a:r>
          </a:p>
          <a:p>
            <a:pPr fontAlgn="base"/>
            <a:r>
              <a:rPr lang="en-CA" sz="1200" b="1" kern="1200" dirty="0" smtClean="0">
                <a:solidFill>
                  <a:schemeClr val="tx1"/>
                </a:solidFill>
                <a:effectLst/>
                <a:latin typeface="+mn-lt"/>
                <a:ea typeface="+mn-ea"/>
                <a:cs typeface="+mn-cs"/>
              </a:rPr>
              <a:t>CLICK</a:t>
            </a:r>
            <a:endParaRPr lang="en-CA" sz="1200" kern="1200" dirty="0" smtClean="0">
              <a:solidFill>
                <a:schemeClr val="tx1"/>
              </a:solidFill>
              <a:effectLst/>
              <a:latin typeface="+mn-lt"/>
              <a:ea typeface="+mn-ea"/>
              <a:cs typeface="+mn-cs"/>
            </a:endParaRPr>
          </a:p>
          <a:p>
            <a:pPr fontAlgn="base"/>
            <a:r>
              <a:rPr lang="en-CA" sz="1200" kern="1200" dirty="0" smtClean="0">
                <a:solidFill>
                  <a:schemeClr val="tx1"/>
                </a:solidFill>
                <a:effectLst/>
                <a:latin typeface="+mn-lt"/>
                <a:ea typeface="+mn-ea"/>
                <a:cs typeface="+mn-cs"/>
              </a:rPr>
              <a:t> </a:t>
            </a:r>
          </a:p>
          <a:p>
            <a:pPr lvl="0" fontAlgn="base"/>
            <a:r>
              <a:rPr lang="en-CA" sz="1200" b="1" kern="1200" dirty="0" smtClean="0">
                <a:solidFill>
                  <a:schemeClr val="tx1"/>
                </a:solidFill>
                <a:effectLst/>
                <a:latin typeface="+mn-lt"/>
                <a:ea typeface="+mn-ea"/>
                <a:cs typeface="+mn-cs"/>
              </a:rPr>
              <a:t>Program Management Cycle</a:t>
            </a:r>
            <a:r>
              <a:rPr lang="en-CA" sz="1200" kern="1200" dirty="0" smtClean="0">
                <a:solidFill>
                  <a:schemeClr val="tx1"/>
                </a:solidFill>
                <a:effectLst/>
                <a:latin typeface="+mn-lt"/>
                <a:ea typeface="+mn-ea"/>
                <a:cs typeface="+mn-cs"/>
              </a:rPr>
              <a:t>:  </a:t>
            </a:r>
          </a:p>
          <a:p>
            <a:pPr lvl="1" fontAlgn="base"/>
            <a:r>
              <a:rPr lang="en-CA" sz="1200" kern="1200" dirty="0" smtClean="0">
                <a:solidFill>
                  <a:schemeClr val="tx1"/>
                </a:solidFill>
                <a:effectLst/>
                <a:latin typeface="+mn-lt"/>
                <a:ea typeface="+mn-ea"/>
                <a:cs typeface="+mn-cs"/>
              </a:rPr>
              <a:t>Like a flower that blooms each year, defines a cycle of steps repeated annually to ensure limited resources go into projects that maximize benefits returned. </a:t>
            </a:r>
          </a:p>
          <a:p>
            <a:pPr lvl="1" fontAlgn="base"/>
            <a:r>
              <a:rPr lang="en-CA" sz="1200" kern="1200" dirty="0" smtClean="0">
                <a:solidFill>
                  <a:schemeClr val="tx1"/>
                </a:solidFill>
                <a:effectLst/>
                <a:latin typeface="+mn-lt"/>
                <a:ea typeface="+mn-ea"/>
                <a:cs typeface="+mn-cs"/>
              </a:rPr>
              <a:t>Understanding Your Impact, Selecting the Best Projects, and Reporting on the Results. </a:t>
            </a:r>
          </a:p>
          <a:p>
            <a:pPr lvl="1" fontAlgn="base"/>
            <a:r>
              <a:rPr lang="en-CA" sz="1200" kern="1200" dirty="0" smtClean="0">
                <a:solidFill>
                  <a:schemeClr val="tx1"/>
                </a:solidFill>
                <a:effectLst/>
                <a:latin typeface="+mn-lt"/>
                <a:ea typeface="+mn-ea"/>
                <a:cs typeface="+mn-cs"/>
              </a:rPr>
              <a:t>Process is usually where most organizations focus efforts but results of which are largely influenced by how soundly the program has been set up.</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As we get to know the interactivity of the model, it becomes clear how lacking program capabilities, will significantly impact the value that’s generated</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Most who are introduced as quite captured because for the first time they can simply, clearly and accurately grasp how all elements of a sustainability program fit together and interact</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Like a management system, REFOCUS can be ongoingly applied to promote and measure progress toward an ideal state. This means REFOCUS:</a:t>
            </a:r>
          </a:p>
          <a:p>
            <a:pPr fontAlgn="base"/>
            <a:r>
              <a:rPr lang="en-CA" sz="1200" kern="1200" dirty="0" smtClean="0">
                <a:solidFill>
                  <a:schemeClr val="tx1"/>
                </a:solidFill>
                <a:effectLst/>
                <a:latin typeface="+mn-lt"/>
                <a:ea typeface="+mn-ea"/>
                <a:cs typeface="+mn-cs"/>
              </a:rPr>
              <a:t> </a:t>
            </a:r>
          </a:p>
          <a:p>
            <a:pPr lvl="1" fontAlgn="base"/>
            <a:r>
              <a:rPr lang="en-CA" sz="1200" kern="1200" dirty="0" smtClean="0">
                <a:solidFill>
                  <a:schemeClr val="tx1"/>
                </a:solidFill>
                <a:effectLst/>
                <a:latin typeface="+mn-lt"/>
                <a:ea typeface="+mn-ea"/>
                <a:cs typeface="+mn-cs"/>
              </a:rPr>
              <a:t>Is valuable to orgs with a program at any stage of development/progress.</a:t>
            </a:r>
          </a:p>
          <a:p>
            <a:pPr lvl="1" fontAlgn="base"/>
            <a:r>
              <a:rPr lang="en-CA" sz="1200" kern="1200" dirty="0" smtClean="0">
                <a:solidFill>
                  <a:schemeClr val="tx1"/>
                </a:solidFill>
                <a:effectLst/>
                <a:latin typeface="+mn-lt"/>
                <a:ea typeface="+mn-ea"/>
                <a:cs typeface="+mn-cs"/>
              </a:rPr>
              <a:t>Its simplicity also makes it a valuable communication tool that can be leveraged to compellingly engage stakeholders with a focus on enabling the organization, rather than sustainability objectives.</a:t>
            </a:r>
          </a:p>
          <a:p>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14</a:t>
            </a:fld>
            <a:endParaRPr lang="en-CA" dirty="0"/>
          </a:p>
        </p:txBody>
      </p:sp>
    </p:spTree>
    <p:extLst>
      <p:ext uri="{BB962C8B-B14F-4D97-AF65-F5344CB8AC3E}">
        <p14:creationId xmlns:p14="http://schemas.microsoft.com/office/powerpoint/2010/main" val="299607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smtClean="0">
                <a:solidFill>
                  <a:schemeClr val="tx1"/>
                </a:solidFill>
                <a:effectLst/>
                <a:latin typeface="+mn-lt"/>
                <a:ea typeface="+mn-ea"/>
                <a:cs typeface="+mn-cs"/>
              </a:rPr>
              <a:t>The REFOCUS educational program has three key elements</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A 1-2 day session that familiarizes participants with our methodology, the inspiring HFC story and concludes with a program self-assessment.</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A REFOCUS-managed online platform that features interactive content and hundreds of useful resources profiled to support deeper learning and application</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A yearlong, peer-based learning process repeated annually to help participants evoke developing deeper change by applying REFOCUS in response to self-assessment.</a:t>
            </a:r>
          </a:p>
          <a:p>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15</a:t>
            </a:fld>
            <a:endParaRPr lang="en-CA" dirty="0"/>
          </a:p>
        </p:txBody>
      </p:sp>
    </p:spTree>
    <p:extLst>
      <p:ext uri="{BB962C8B-B14F-4D97-AF65-F5344CB8AC3E}">
        <p14:creationId xmlns:p14="http://schemas.microsoft.com/office/powerpoint/2010/main" val="46286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18</a:t>
            </a:fld>
            <a:endParaRPr lang="en-CA" dirty="0"/>
          </a:p>
        </p:txBody>
      </p:sp>
    </p:spTree>
    <p:extLst>
      <p:ext uri="{BB962C8B-B14F-4D97-AF65-F5344CB8AC3E}">
        <p14:creationId xmlns:p14="http://schemas.microsoft.com/office/powerpoint/2010/main" val="259269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Beyond it being </a:t>
            </a:r>
            <a:r>
              <a:rPr lang="en-US" sz="1200" i="1" kern="1200" dirty="0" smtClean="0">
                <a:solidFill>
                  <a:schemeClr val="tx1"/>
                </a:solidFill>
                <a:effectLst/>
                <a:latin typeface="+mn-lt"/>
                <a:ea typeface="+mn-ea"/>
                <a:cs typeface="+mn-cs"/>
              </a:rPr>
              <a:t>the right thing to do</a:t>
            </a:r>
            <a:r>
              <a:rPr lang="en-US" sz="1200" kern="1200" dirty="0" smtClean="0">
                <a:solidFill>
                  <a:schemeClr val="tx1"/>
                </a:solidFill>
                <a:effectLst/>
                <a:latin typeface="+mn-lt"/>
                <a:ea typeface="+mn-ea"/>
                <a:cs typeface="+mn-cs"/>
              </a:rPr>
              <a:t>, the leaders that decided to invest in a sustainability program have likely done so to generate some specific value or benefit to the organization.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could look like a combination of:</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money through operational efficiencies</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developing a positive image for being a responsible corporate citizen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contributing to a reputation as a leader and innovator.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could also be that the program is limited by the scope of what it is expected to address.  Examples would include:</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focusing on reducing environmental impact, or</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internal and direct sources of impact, separate of the organization’s interactions with the outside world.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important thing to acknowledge is that the value a program was established to deliver isn’t likely critical to the organization’s performance or expected to lead toward transformational change.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 long as a program’s mandate is significantly restricted, sustainability champions will struggle to affect the more systemic and foundational change needed to demonstrate sustainability’s potential.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B8D2B-86D9-4AE0-AE82-9D781B00116C}" type="slidenum">
              <a:rPr lang="en-CA" smtClean="0"/>
              <a:pPr/>
              <a:t>4</a:t>
            </a:fld>
            <a:endParaRPr lang="en-CA" dirty="0"/>
          </a:p>
        </p:txBody>
      </p:sp>
    </p:spTree>
    <p:extLst>
      <p:ext uri="{BB962C8B-B14F-4D97-AF65-F5344CB8AC3E}">
        <p14:creationId xmlns:p14="http://schemas.microsoft.com/office/powerpoint/2010/main" val="242177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smtClean="0">
                <a:solidFill>
                  <a:schemeClr val="tx1"/>
                </a:solidFill>
                <a:effectLst/>
                <a:latin typeface="+mn-lt"/>
                <a:ea typeface="+mn-ea"/>
                <a:cs typeface="+mn-cs"/>
              </a:rPr>
              <a:t>As much as organizations are allocating significant budget, dedicating teams of staff and undertaking significant projects to improve their performance, in most cases their internal sustainability function is not yet core to the organization’s success </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Sustainability is still treated as a burden or in the best case, a source of limited opportunity; not a priority or a strategic imperative.</a:t>
            </a:r>
          </a:p>
          <a:p>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This is perhaps best evidenced </a:t>
            </a:r>
          </a:p>
          <a:p>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While a growing number of organizations are working hard to address their sustainability, make no mistake; progress has proven relatively slow and incremental in nature.</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Few have fundamentally shifted how their organization functions and generated the kind of deeply rooted change that is absolutely necessary for realizing our climate change and broader sustainable development goals</a:t>
            </a:r>
          </a:p>
          <a:p>
            <a:endParaRPr lang="en-CA" dirty="0" smtClean="0"/>
          </a:p>
          <a:p>
            <a:pPr fontAlgn="base"/>
            <a:r>
              <a:rPr lang="en-CA" sz="1200" kern="1200" dirty="0" smtClean="0">
                <a:solidFill>
                  <a:schemeClr val="tx1"/>
                </a:solidFill>
                <a:effectLst/>
                <a:latin typeface="+mn-lt"/>
                <a:ea typeface="+mn-ea"/>
                <a:cs typeface="+mn-cs"/>
              </a:rPr>
              <a:t> As I’m sure many of you are well aware, the real challenge lies beyond the indicators</a:t>
            </a:r>
          </a:p>
          <a:p>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5</a:t>
            </a:fld>
            <a:endParaRPr lang="en-CA" dirty="0"/>
          </a:p>
        </p:txBody>
      </p:sp>
    </p:spTree>
    <p:extLst>
      <p:ext uri="{BB962C8B-B14F-4D97-AF65-F5344CB8AC3E}">
        <p14:creationId xmlns:p14="http://schemas.microsoft.com/office/powerpoint/2010/main" val="148284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a:t>
            </a:r>
            <a:r>
              <a:rPr lang="en-CA" baseline="0" dirty="0" smtClean="0"/>
              <a:t> are some of the important questions that Ryerson’s sustainability team answered as part of clarifying why their sustainability program exists</a:t>
            </a:r>
          </a:p>
          <a:p>
            <a:endParaRPr lang="en-CA" baseline="0" dirty="0" smtClean="0"/>
          </a:p>
          <a:p>
            <a:r>
              <a:rPr lang="en-CA" baseline="0" dirty="0" smtClean="0"/>
              <a:t>Say what you think works.</a:t>
            </a:r>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6</a:t>
            </a:fld>
            <a:endParaRPr lang="en-CA" dirty="0"/>
          </a:p>
        </p:txBody>
      </p:sp>
    </p:spTree>
    <p:extLst>
      <p:ext uri="{BB962C8B-B14F-4D97-AF65-F5344CB8AC3E}">
        <p14:creationId xmlns:p14="http://schemas.microsoft.com/office/powerpoint/2010/main" val="242177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smtClean="0">
                <a:solidFill>
                  <a:schemeClr val="tx1"/>
                </a:solidFill>
                <a:effectLst/>
                <a:latin typeface="+mn-lt"/>
                <a:ea typeface="+mn-ea"/>
                <a:cs typeface="+mn-cs"/>
              </a:rPr>
              <a:t>THIS IS YOUR BREAD AND BUTTER – I WANT</a:t>
            </a:r>
            <a:r>
              <a:rPr lang="en-CA" sz="1200" kern="1200" baseline="0" dirty="0" smtClean="0">
                <a:solidFill>
                  <a:schemeClr val="tx1"/>
                </a:solidFill>
                <a:effectLst/>
                <a:latin typeface="+mn-lt"/>
                <a:ea typeface="+mn-ea"/>
                <a:cs typeface="+mn-cs"/>
              </a:rPr>
              <a:t>ED TO GIVE YOU SOME FREEDOM AS TO WHAT TO FOCUS ON.  AM HAPPY TO BUILD THE SLIDE BASED ON WHATEVER CONTENT YOU THINK IS BEST TO FOCUS ON.</a:t>
            </a:r>
            <a:endParaRPr lang="en-CA" sz="1200" kern="1200" dirty="0" smtClean="0">
              <a:solidFill>
                <a:schemeClr val="tx1"/>
              </a:solidFill>
              <a:effectLst/>
              <a:latin typeface="+mn-lt"/>
              <a:ea typeface="+mn-ea"/>
              <a:cs typeface="+mn-cs"/>
            </a:endParaRPr>
          </a:p>
          <a:p>
            <a:pPr lvl="0" fontAlgn="base"/>
            <a:endParaRPr lang="en-CA" sz="1200" kern="1200" dirty="0" smtClean="0">
              <a:solidFill>
                <a:schemeClr val="tx1"/>
              </a:solidFill>
              <a:effectLst/>
              <a:latin typeface="+mn-lt"/>
              <a:ea typeface="+mn-ea"/>
              <a:cs typeface="+mn-cs"/>
            </a:endParaRPr>
          </a:p>
          <a:p>
            <a:pPr lvl="0" fontAlgn="base"/>
            <a:r>
              <a:rPr lang="en-CA" sz="1200" kern="1200" dirty="0" smtClean="0">
                <a:solidFill>
                  <a:schemeClr val="tx1"/>
                </a:solidFill>
                <a:effectLst/>
                <a:latin typeface="+mn-lt"/>
                <a:ea typeface="+mn-ea"/>
                <a:cs typeface="+mn-cs"/>
              </a:rPr>
              <a:t>Now that we’ve examined what holds sustainability back, let’s have a closer look at it’s often unrecognized potential</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Conventional management practices typically omit many sources of significant opportunity and risk; this is exaggerated as the world becomes more complex and the rate of change accelerates. </a:t>
            </a:r>
          </a:p>
          <a:p>
            <a:pPr fontAlgn="base"/>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We believe pursuing sustainability and in doing so, adopting and employing a more holistic, long-term approach to performance management, can significantly enhance how well an organization performs. </a:t>
            </a:r>
          </a:p>
          <a:p>
            <a:r>
              <a:rPr lang="en-CA" sz="1200" kern="1200" dirty="0" smtClean="0">
                <a:solidFill>
                  <a:srgbClr val="FFFF00"/>
                </a:solidFill>
                <a:effectLst/>
                <a:latin typeface="+mn-lt"/>
                <a:ea typeface="+mn-ea"/>
                <a:cs typeface="+mn-cs"/>
              </a:rPr>
              <a:t> </a:t>
            </a:r>
          </a:p>
          <a:p>
            <a:pPr lvl="0"/>
            <a:r>
              <a:rPr lang="en-CA" sz="1200" kern="1200" dirty="0" smtClean="0">
                <a:solidFill>
                  <a:srgbClr val="FFFF00"/>
                </a:solidFill>
                <a:effectLst/>
                <a:latin typeface="+mn-lt"/>
                <a:ea typeface="+mn-ea"/>
                <a:cs typeface="+mn-cs"/>
              </a:rPr>
              <a:t>We’re not the only ones – what more do we say?</a:t>
            </a:r>
          </a:p>
          <a:p>
            <a:pPr lvl="0"/>
            <a:r>
              <a:rPr lang="en-CA" sz="1200" kern="1200" dirty="0" smtClean="0">
                <a:solidFill>
                  <a:srgbClr val="FFFF00"/>
                </a:solidFill>
                <a:effectLst/>
                <a:latin typeface="+mn-lt"/>
                <a:ea typeface="+mn-ea"/>
                <a:cs typeface="+mn-cs"/>
              </a:rPr>
              <a:t>Provide additional references here for more on the topic?</a:t>
            </a:r>
            <a:endParaRPr lang="en-CA" sz="1200" kern="1200" dirty="0">
              <a:solidFill>
                <a:srgbClr val="FFFF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B8D2B-86D9-4AE0-AE82-9D781B00116C}" type="slidenum">
              <a:rPr lang="en-CA" smtClean="0"/>
              <a:pPr/>
              <a:t>8</a:t>
            </a:fld>
            <a:endParaRPr lang="en-CA" dirty="0"/>
          </a:p>
        </p:txBody>
      </p:sp>
    </p:spTree>
    <p:extLst>
      <p:ext uri="{BB962C8B-B14F-4D97-AF65-F5344CB8AC3E}">
        <p14:creationId xmlns:p14="http://schemas.microsoft.com/office/powerpoint/2010/main" val="242177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Demonstrating the potential sustainability has to add value in a deeper more systemic way is not even possible within an organization that relies on convention management </a:t>
            </a:r>
          </a:p>
          <a:p>
            <a:pPr lvl="1"/>
            <a:r>
              <a:rPr lang="en-CA" sz="1200" kern="1200" dirty="0" smtClean="0">
                <a:solidFill>
                  <a:schemeClr val="tx1"/>
                </a:solidFill>
                <a:effectLst/>
                <a:latin typeface="+mn-lt"/>
                <a:ea typeface="+mn-ea"/>
                <a:cs typeface="+mn-cs"/>
              </a:rPr>
              <a:t>E.g. value creation is often cross-organizational but organizations are designed to plan, budget and execute in silos</a:t>
            </a:r>
          </a:p>
          <a:p>
            <a:r>
              <a:rPr lang="en-CA"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Maximizing the value our sustainability efforts generate will demand significant change to systems, processes, decision-making, culture, etc. </a:t>
            </a:r>
            <a:r>
              <a:rPr lang="en-CA" sz="1200" kern="1200" dirty="0" smtClean="0">
                <a:solidFill>
                  <a:schemeClr val="tx1"/>
                </a:solidFill>
                <a:effectLst/>
                <a:latin typeface="+mn-lt"/>
                <a:ea typeface="+mn-ea"/>
                <a:cs typeface="+mn-cs"/>
              </a:rPr>
              <a:t>- it requires organizational transformation</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When we can demonstrate investing in sustainability will reliably generate a similar or greater value than in other key areas (e.g. HR, IT, marketing), it will become a strategic priority and </a:t>
            </a:r>
            <a:r>
              <a:rPr lang="en-US" sz="1200" kern="1200" dirty="0" smtClean="0">
                <a:solidFill>
                  <a:schemeClr val="tx1"/>
                </a:solidFill>
                <a:effectLst/>
                <a:latin typeface="+mn-lt"/>
                <a:ea typeface="+mn-ea"/>
                <a:cs typeface="+mn-cs"/>
              </a:rPr>
              <a:t>progress will naturally accelerate.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There is a very complex and incredibly large scope of effort that needs to be effectively managed to enable this kind of change.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B8D2B-86D9-4AE0-AE82-9D781B00116C}" type="slidenum">
              <a:rPr lang="en-CA" smtClean="0"/>
              <a:pPr/>
              <a:t>9</a:t>
            </a:fld>
            <a:endParaRPr lang="en-CA" dirty="0"/>
          </a:p>
        </p:txBody>
      </p:sp>
    </p:spTree>
    <p:extLst>
      <p:ext uri="{BB962C8B-B14F-4D97-AF65-F5344CB8AC3E}">
        <p14:creationId xmlns:p14="http://schemas.microsoft.com/office/powerpoint/2010/main" val="242177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create the possibility of sustainability becoming a true, strategic priority, the organization’s relationship to its sustainability program must be redefined.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means bringing leadership to rethink the defined function(s) of the program in place.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Success is likely to demand refocusing your sustainability program and the actions that are adopted through it.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Let’s look at an example:  The Shift From Paper- to Electronically-Based Operating Practices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some point leaders came to believe their organization’s success and/or livelihood rested on their ability to transform operations from being paper-based to electronically-driven.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programs put in place to manage this change were seen as critical to the organization’s ongoing performance and expected to result in deep change.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wasn’t always the case.  Before it was commonly believed that integrating information technology was essential to success, an internal IT advocate would likely find it exceedingly difficult to implement foundational organization changes;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same way a sustainability manager is largely constrained today.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leaders, we can either wait for leadership to come on board when sustainability’s importance is more universally accepted, or we can attempt to innovate, orchestrate and take action in ways that effectively encourage openness and new ways of doing business.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B8D2B-86D9-4AE0-AE82-9D781B00116C}" type="slidenum">
              <a:rPr lang="en-CA" smtClean="0"/>
              <a:pPr/>
              <a:t>10</a:t>
            </a:fld>
            <a:endParaRPr lang="en-CA" dirty="0"/>
          </a:p>
        </p:txBody>
      </p:sp>
    </p:spTree>
    <p:extLst>
      <p:ext uri="{BB962C8B-B14F-4D97-AF65-F5344CB8AC3E}">
        <p14:creationId xmlns:p14="http://schemas.microsoft.com/office/powerpoint/2010/main" val="242177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a:t>
            </a:r>
            <a:r>
              <a:rPr lang="en-CA" baseline="0" dirty="0" smtClean="0"/>
              <a:t> are some of the important questions that Ryerson’s sustainability team answered as part of speculating and strategizing around how our program could best drive overall organizational performance</a:t>
            </a:r>
          </a:p>
          <a:p>
            <a:endParaRPr lang="en-CA" baseline="0" dirty="0" smtClean="0"/>
          </a:p>
          <a:p>
            <a:r>
              <a:rPr lang="en-CA" baseline="0" dirty="0" smtClean="0"/>
              <a:t>Say what you think works.</a:t>
            </a:r>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11</a:t>
            </a:fld>
            <a:endParaRPr lang="en-CA" dirty="0"/>
          </a:p>
        </p:txBody>
      </p:sp>
    </p:spTree>
    <p:extLst>
      <p:ext uri="{BB962C8B-B14F-4D97-AF65-F5344CB8AC3E}">
        <p14:creationId xmlns:p14="http://schemas.microsoft.com/office/powerpoint/2010/main" val="2421771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Currently, many of you use STARS as a comprehensive and disciplined way of measuring managing performance across indicators. </a:t>
            </a:r>
          </a:p>
          <a:p>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Based on our best experience globally, to elevate a sustainability program and affect deeper change </a:t>
            </a:r>
          </a:p>
          <a:p>
            <a:r>
              <a:rPr lang="en-CA" sz="1200" kern="1200" dirty="0" smtClean="0">
                <a:solidFill>
                  <a:schemeClr val="tx1"/>
                </a:solidFill>
                <a:effectLst/>
                <a:latin typeface="+mn-lt"/>
                <a:ea typeface="+mn-ea"/>
                <a:cs typeface="+mn-cs"/>
              </a:rPr>
              <a:t> </a:t>
            </a:r>
          </a:p>
          <a:p>
            <a:pPr lvl="0" fontAlgn="base"/>
            <a:r>
              <a:rPr lang="en-CA" sz="1200" kern="1200" dirty="0" smtClean="0">
                <a:solidFill>
                  <a:schemeClr val="tx1"/>
                </a:solidFill>
                <a:effectLst/>
                <a:latin typeface="+mn-lt"/>
                <a:ea typeface="+mn-ea"/>
                <a:cs typeface="+mn-cs"/>
              </a:rPr>
              <a:t>we need to be similarly disciplined and methodical in how we prioritize and take action to advance how a sustainability program is developed and managed</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This can look like anything from </a:t>
            </a:r>
          </a:p>
          <a:p>
            <a:r>
              <a:rPr lang="en-CA" sz="1200" kern="1200" dirty="0" smtClean="0">
                <a:solidFill>
                  <a:schemeClr val="tx1"/>
                </a:solidFill>
                <a:effectLst/>
                <a:latin typeface="+mn-lt"/>
                <a:ea typeface="+mn-ea"/>
                <a:cs typeface="+mn-cs"/>
              </a:rPr>
              <a:t> </a:t>
            </a:r>
          </a:p>
          <a:p>
            <a:pPr lvl="1"/>
            <a:r>
              <a:rPr lang="en-CA" sz="1200" kern="1200" dirty="0" smtClean="0">
                <a:solidFill>
                  <a:schemeClr val="tx1"/>
                </a:solidFill>
                <a:effectLst/>
                <a:latin typeface="+mn-lt"/>
                <a:ea typeface="+mn-ea"/>
                <a:cs typeface="+mn-cs"/>
              </a:rPr>
              <a:t>Enhancing and acquiring new organizational capabilities </a:t>
            </a:r>
          </a:p>
          <a:p>
            <a:pPr lvl="1"/>
            <a:r>
              <a:rPr lang="en-CA" sz="1200" kern="1200" dirty="0" smtClean="0">
                <a:solidFill>
                  <a:schemeClr val="tx1"/>
                </a:solidFill>
                <a:effectLst/>
                <a:latin typeface="+mn-lt"/>
                <a:ea typeface="+mn-ea"/>
                <a:cs typeface="+mn-cs"/>
              </a:rPr>
              <a:t>Building our personal leadership competencies </a:t>
            </a:r>
          </a:p>
          <a:p>
            <a:pPr lvl="1"/>
            <a:r>
              <a:rPr lang="en-CA" sz="1200" kern="1200" dirty="0" smtClean="0">
                <a:solidFill>
                  <a:schemeClr val="tx1"/>
                </a:solidFill>
                <a:effectLst/>
                <a:latin typeface="+mn-lt"/>
                <a:ea typeface="+mn-ea"/>
                <a:cs typeface="+mn-cs"/>
              </a:rPr>
              <a:t>More consistently maximizing value creation in alignment with organizational priorities</a:t>
            </a:r>
          </a:p>
          <a:p>
            <a:pPr lvl="1"/>
            <a:r>
              <a:rPr lang="en-CA" sz="1200" kern="1200" dirty="0" smtClean="0">
                <a:solidFill>
                  <a:schemeClr val="tx1"/>
                </a:solidFill>
                <a:effectLst/>
                <a:latin typeface="+mn-lt"/>
                <a:ea typeface="+mn-ea"/>
                <a:cs typeface="+mn-cs"/>
              </a:rPr>
              <a:t>More effectively demonstrating impact generated and compellingly communicating the results</a:t>
            </a:r>
          </a:p>
          <a:p>
            <a:pPr lvl="1"/>
            <a:r>
              <a:rPr lang="en-CA" sz="1200" kern="1200" dirty="0" smtClean="0">
                <a:solidFill>
                  <a:schemeClr val="tx1"/>
                </a:solidFill>
                <a:effectLst/>
                <a:latin typeface="+mn-lt"/>
                <a:ea typeface="+mn-ea"/>
                <a:cs typeface="+mn-cs"/>
              </a:rPr>
              <a:t>Analyzing, planning and evoking change systemically</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As much as there are literally hundreds of sustainability solutions out there, based on all of our research, we haven’t found one that effectively maps out the entire scope of what a sustainability leader needs to manage </a:t>
            </a: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CLICK</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It was in response to this gap that the REFOCUS educational program was created three years ago and successfully launched as a standalone non-profit co-operative in Jan of 2017</a:t>
            </a:r>
          </a:p>
          <a:p>
            <a:endParaRPr lang="en-CA" dirty="0"/>
          </a:p>
        </p:txBody>
      </p:sp>
      <p:sp>
        <p:nvSpPr>
          <p:cNvPr id="4" name="Slide Number Placeholder 3"/>
          <p:cNvSpPr>
            <a:spLocks noGrp="1"/>
          </p:cNvSpPr>
          <p:nvPr>
            <p:ph type="sldNum" sz="quarter" idx="10"/>
          </p:nvPr>
        </p:nvSpPr>
        <p:spPr/>
        <p:txBody>
          <a:bodyPr/>
          <a:lstStyle/>
          <a:p>
            <a:fld id="{21AB8D2B-86D9-4AE0-AE82-9D781B00116C}" type="slidenum">
              <a:rPr lang="en-CA" smtClean="0"/>
              <a:pPr/>
              <a:t>13</a:t>
            </a:fld>
            <a:endParaRPr lang="en-CA" dirty="0"/>
          </a:p>
        </p:txBody>
      </p:sp>
    </p:spTree>
    <p:extLst>
      <p:ext uri="{BB962C8B-B14F-4D97-AF65-F5344CB8AC3E}">
        <p14:creationId xmlns:p14="http://schemas.microsoft.com/office/powerpoint/2010/main" val="405040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9456"/>
            <a:ext cx="2133600" cy="365125"/>
          </a:xfrm>
        </p:spPr>
        <p:txBody>
          <a:bodyPr/>
          <a:lstStyle>
            <a:lvl1pPr>
              <a:defRPr b="1">
                <a:solidFill>
                  <a:schemeClr val="tx1"/>
                </a:solidFill>
                <a:latin typeface="Arial" panose="020B0604020202020204" pitchFamily="34" charset="0"/>
                <a:cs typeface="Arial" panose="020B0604020202020204" pitchFamily="34" charset="0"/>
              </a:defRPr>
            </a:lvl1pPr>
          </a:lstStyle>
          <a:p>
            <a:fld id="{A0A1A959-C34F-4252-A9F7-CC148E6C1D90}" type="datetime1">
              <a:rPr lang="en-CA" smtClean="0"/>
              <a:pPr/>
              <a:t>2019-05-27</a:t>
            </a:fld>
            <a:endParaRPr lang="en-CA" dirty="0"/>
          </a:p>
        </p:txBody>
      </p:sp>
      <p:sp>
        <p:nvSpPr>
          <p:cNvPr id="3" name="Footer Placeholder 2"/>
          <p:cNvSpPr>
            <a:spLocks noGrp="1"/>
          </p:cNvSpPr>
          <p:nvPr>
            <p:ph type="ftr" sz="quarter" idx="11"/>
          </p:nvPr>
        </p:nvSpPr>
        <p:spPr>
          <a:xfrm>
            <a:off x="3124200" y="6329456"/>
            <a:ext cx="2895600" cy="365125"/>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dirty="0" smtClean="0"/>
              <a:t>DLSPH 2014</a:t>
            </a:r>
            <a:endParaRPr lang="en-CA" dirty="0"/>
          </a:p>
        </p:txBody>
      </p:sp>
      <p:sp>
        <p:nvSpPr>
          <p:cNvPr id="4" name="Slide Number Placeholder 3"/>
          <p:cNvSpPr>
            <a:spLocks noGrp="1"/>
          </p:cNvSpPr>
          <p:nvPr>
            <p:ph type="sldNum" sz="quarter" idx="12"/>
          </p:nvPr>
        </p:nvSpPr>
        <p:spPr>
          <a:xfrm>
            <a:off x="6553200" y="6329456"/>
            <a:ext cx="2133600" cy="365125"/>
          </a:xfrm>
        </p:spPr>
        <p:txBody>
          <a:bodyPr/>
          <a:lstStyle>
            <a:lvl1pPr>
              <a:defRPr b="1">
                <a:solidFill>
                  <a:schemeClr val="tx1"/>
                </a:solidFill>
                <a:latin typeface="Arial" panose="020B0604020202020204" pitchFamily="34" charset="0"/>
                <a:cs typeface="Arial" panose="020B0604020202020204" pitchFamily="34" charset="0"/>
              </a:defRPr>
            </a:lvl1pPr>
          </a:lstStyle>
          <a:p>
            <a:fld id="{51153DBC-4034-4683-A1AE-713B33F69279}" type="slidenum">
              <a:rPr lang="en-CA" smtClean="0"/>
              <a:pPr/>
              <a:t>‹#›</a:t>
            </a:fld>
            <a:endParaRPr lang="en-CA" dirty="0"/>
          </a:p>
        </p:txBody>
      </p:sp>
      <p:cxnSp>
        <p:nvCxnSpPr>
          <p:cNvPr id="6" name="Straight Connector 5"/>
          <p:cNvCxnSpPr/>
          <p:nvPr userDrawn="1"/>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4497"/>
          <a:stretch/>
        </p:blipFill>
        <p:spPr bwMode="auto">
          <a:xfrm>
            <a:off x="340939" y="430305"/>
            <a:ext cx="2301041" cy="57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8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115591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303083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424376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231348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95666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272607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D197163-476E-4ADA-B1FA-625042590A3C}"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324534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A934EF-2225-49EF-BDB7-DF9D868E6302}"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386241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5C1A2-826D-43FE-9338-67E916DE5293}"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18047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92FBF1F-3ED6-4300-B01E-3ED0CF74522B}" type="datetime1">
              <a:rPr lang="en-CA" smtClean="0"/>
              <a:pPr/>
              <a:t>2019-05-27</a:t>
            </a:fld>
            <a:endParaRPr lang="en-CA" dirty="0"/>
          </a:p>
        </p:txBody>
      </p:sp>
      <p:sp>
        <p:nvSpPr>
          <p:cNvPr id="6" name="Footer Placeholder 5"/>
          <p:cNvSpPr>
            <a:spLocks noGrp="1"/>
          </p:cNvSpPr>
          <p:nvPr>
            <p:ph type="ftr" sz="quarter" idx="11"/>
          </p:nvPr>
        </p:nvSpPr>
        <p:spPr/>
        <p:txBody>
          <a:bodyPr/>
          <a:lstStyle/>
          <a:p>
            <a:r>
              <a:rPr lang="en-CA" dirty="0" smtClean="0"/>
              <a:t>CITT Rendez-Vous 2014</a:t>
            </a:r>
            <a:endParaRPr lang="en-CA" dirty="0"/>
          </a:p>
        </p:txBody>
      </p:sp>
      <p:sp>
        <p:nvSpPr>
          <p:cNvPr id="7" name="Slide Number Placeholder 6"/>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349926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8ABC23C-1B75-49AC-B7ED-8BABE5C11DB3}"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51153DBC-4034-4683-A1AE-713B33F69279}" type="slidenum">
              <a:rPr lang="en-CA" smtClean="0"/>
              <a:pPr/>
              <a:t>‹#›</a:t>
            </a:fld>
            <a:endParaRPr lang="en-CA" dirty="0"/>
          </a:p>
        </p:txBody>
      </p:sp>
    </p:spTree>
    <p:extLst>
      <p:ext uri="{BB962C8B-B14F-4D97-AF65-F5344CB8AC3E}">
        <p14:creationId xmlns:p14="http://schemas.microsoft.com/office/powerpoint/2010/main" val="126391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CA9817E-0989-49F0-ACDC-03D74CAEC650}" type="datetime1">
              <a:rPr lang="en-CA" smtClean="0"/>
              <a:pPr/>
              <a:t>2019-05-27</a:t>
            </a:fld>
            <a:endParaRPr lang="en-CA" dirty="0"/>
          </a:p>
        </p:txBody>
      </p:sp>
      <p:sp>
        <p:nvSpPr>
          <p:cNvPr id="8" name="Footer Placeholder 7"/>
          <p:cNvSpPr>
            <a:spLocks noGrp="1"/>
          </p:cNvSpPr>
          <p:nvPr>
            <p:ph type="ftr" sz="quarter" idx="11"/>
          </p:nvPr>
        </p:nvSpPr>
        <p:spPr/>
        <p:txBody>
          <a:bodyPr/>
          <a:lstStyle/>
          <a:p>
            <a:r>
              <a:rPr lang="en-CA" dirty="0" smtClean="0"/>
              <a:t>CITT Rendez-Vous 2014</a:t>
            </a:r>
            <a:endParaRPr lang="en-CA" dirty="0"/>
          </a:p>
        </p:txBody>
      </p:sp>
      <p:sp>
        <p:nvSpPr>
          <p:cNvPr id="9" name="Slide Number Placeholder 8"/>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22041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4D365E6-7A91-425D-8154-68571E6D8295}" type="datetime1">
              <a:rPr lang="en-CA" smtClean="0"/>
              <a:pPr/>
              <a:t>2019-05-27</a:t>
            </a:fld>
            <a:endParaRPr lang="en-CA" dirty="0"/>
          </a:p>
        </p:txBody>
      </p:sp>
      <p:sp>
        <p:nvSpPr>
          <p:cNvPr id="4" name="Footer Placeholder 3"/>
          <p:cNvSpPr>
            <a:spLocks noGrp="1"/>
          </p:cNvSpPr>
          <p:nvPr>
            <p:ph type="ftr" sz="quarter" idx="11"/>
          </p:nvPr>
        </p:nvSpPr>
        <p:spPr/>
        <p:txBody>
          <a:bodyPr/>
          <a:lstStyle/>
          <a:p>
            <a:r>
              <a:rPr lang="en-CA" dirty="0" smtClean="0"/>
              <a:t>CITT Rendez-Vous 2014</a:t>
            </a:r>
            <a:endParaRPr lang="en-CA" dirty="0"/>
          </a:p>
        </p:txBody>
      </p:sp>
      <p:sp>
        <p:nvSpPr>
          <p:cNvPr id="5" name="Slide Number Placeholder 4"/>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41909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0B9C6-9427-47E8-B018-60C9E622B43E}" type="datetime1">
              <a:rPr lang="en-CA" smtClean="0"/>
              <a:pPr/>
              <a:t>2019-05-27</a:t>
            </a:fld>
            <a:endParaRPr lang="en-CA" dirty="0"/>
          </a:p>
        </p:txBody>
      </p:sp>
      <p:sp>
        <p:nvSpPr>
          <p:cNvPr id="3" name="Footer Placeholder 2"/>
          <p:cNvSpPr>
            <a:spLocks noGrp="1"/>
          </p:cNvSpPr>
          <p:nvPr>
            <p:ph type="ftr" sz="quarter" idx="11"/>
          </p:nvPr>
        </p:nvSpPr>
        <p:spPr/>
        <p:txBody>
          <a:bodyPr/>
          <a:lstStyle/>
          <a:p>
            <a:r>
              <a:rPr lang="en-CA" dirty="0" smtClean="0"/>
              <a:t>CITT Rendez-Vous 2014</a:t>
            </a:r>
            <a:endParaRPr lang="en-CA" dirty="0"/>
          </a:p>
        </p:txBody>
      </p:sp>
      <p:sp>
        <p:nvSpPr>
          <p:cNvPr id="4" name="Slide Number Placeholder 3"/>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04183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A9518-D253-4992-9605-27ED89D20DCF}" type="datetime1">
              <a:rPr lang="en-CA" smtClean="0"/>
              <a:pPr/>
              <a:t>2019-05-27</a:t>
            </a:fld>
            <a:endParaRPr lang="en-CA" dirty="0"/>
          </a:p>
        </p:txBody>
      </p:sp>
      <p:sp>
        <p:nvSpPr>
          <p:cNvPr id="6" name="Footer Placeholder 5"/>
          <p:cNvSpPr>
            <a:spLocks noGrp="1"/>
          </p:cNvSpPr>
          <p:nvPr>
            <p:ph type="ftr" sz="quarter" idx="11"/>
          </p:nvPr>
        </p:nvSpPr>
        <p:spPr/>
        <p:txBody>
          <a:bodyPr/>
          <a:lstStyle/>
          <a:p>
            <a:r>
              <a:rPr lang="en-CA" dirty="0" smtClean="0"/>
              <a:t>CITT Rendez-Vous 2014</a:t>
            </a:r>
            <a:endParaRPr lang="en-CA" dirty="0"/>
          </a:p>
        </p:txBody>
      </p:sp>
      <p:sp>
        <p:nvSpPr>
          <p:cNvPr id="7" name="Slide Number Placeholder 6"/>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80381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F49C7-A1F6-409E-8A89-8B3B5BC42563}" type="datetime1">
              <a:rPr lang="en-CA" smtClean="0"/>
              <a:pPr/>
              <a:t>2019-05-27</a:t>
            </a:fld>
            <a:endParaRPr lang="en-CA" dirty="0"/>
          </a:p>
        </p:txBody>
      </p:sp>
      <p:sp>
        <p:nvSpPr>
          <p:cNvPr id="6" name="Footer Placeholder 5"/>
          <p:cNvSpPr>
            <a:spLocks noGrp="1"/>
          </p:cNvSpPr>
          <p:nvPr>
            <p:ph type="ftr" sz="quarter" idx="11"/>
          </p:nvPr>
        </p:nvSpPr>
        <p:spPr/>
        <p:txBody>
          <a:bodyPr/>
          <a:lstStyle/>
          <a:p>
            <a:r>
              <a:rPr lang="en-CA" dirty="0" smtClean="0"/>
              <a:t>CITT Rendez-Vous 2014</a:t>
            </a:r>
            <a:endParaRPr lang="en-CA" dirty="0"/>
          </a:p>
        </p:txBody>
      </p:sp>
      <p:sp>
        <p:nvSpPr>
          <p:cNvPr id="7" name="Slide Number Placeholder 6"/>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60409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EF6A85-ACBC-4E1E-8501-CFC3906AB1C5}"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33162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42670F-C128-4D19-8734-53FC15395466}"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208670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FF8D34-43C3-4A7E-BA35-02F5A66B14A9}"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51153DBC-4034-4683-A1AE-713B33F69279}" type="slidenum">
              <a:rPr lang="en-CA" smtClean="0"/>
              <a:pPr/>
              <a:t>‹#›</a:t>
            </a:fld>
            <a:endParaRPr lang="en-CA" dirty="0"/>
          </a:p>
        </p:txBody>
      </p:sp>
    </p:spTree>
    <p:extLst>
      <p:ext uri="{BB962C8B-B14F-4D97-AF65-F5344CB8AC3E}">
        <p14:creationId xmlns:p14="http://schemas.microsoft.com/office/powerpoint/2010/main" val="165680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A3E76-1887-430F-A553-40CF9CE74DCD}" type="datetime1">
              <a:rPr lang="en-CA" smtClean="0"/>
              <a:pPr/>
              <a:t>2019-05-27</a:t>
            </a:fld>
            <a:endParaRPr lang="en-CA" dirty="0"/>
          </a:p>
        </p:txBody>
      </p:sp>
      <p:sp>
        <p:nvSpPr>
          <p:cNvPr id="5" name="Footer Placeholder 4"/>
          <p:cNvSpPr>
            <a:spLocks noGrp="1"/>
          </p:cNvSpPr>
          <p:nvPr>
            <p:ph type="ftr" sz="quarter" idx="11"/>
          </p:nvPr>
        </p:nvSpPr>
        <p:spPr/>
        <p:txBody>
          <a:bodyPr/>
          <a:lstStyle/>
          <a:p>
            <a:r>
              <a:rPr lang="en-CA" dirty="0" smtClean="0"/>
              <a:t>CITT Rendez-Vous 2014</a:t>
            </a:r>
            <a:endParaRPr lang="en-CA" dirty="0"/>
          </a:p>
        </p:txBody>
      </p:sp>
      <p:sp>
        <p:nvSpPr>
          <p:cNvPr id="6" name="Slide Number Placeholder 5"/>
          <p:cNvSpPr>
            <a:spLocks noGrp="1"/>
          </p:cNvSpPr>
          <p:nvPr>
            <p:ph type="sldNum" sz="quarter" idx="12"/>
          </p:nvPr>
        </p:nvSpPr>
        <p:spPr/>
        <p:txBody>
          <a:bodyPr/>
          <a:lstStyle/>
          <a:p>
            <a:fld id="{51153DBC-4034-4683-A1AE-713B33F69279}" type="slidenum">
              <a:rPr lang="en-CA" smtClean="0"/>
              <a:pPr/>
              <a:t>‹#›</a:t>
            </a:fld>
            <a:endParaRPr lang="en-CA" dirty="0"/>
          </a:p>
        </p:txBody>
      </p:sp>
    </p:spTree>
    <p:extLst>
      <p:ext uri="{BB962C8B-B14F-4D97-AF65-F5344CB8AC3E}">
        <p14:creationId xmlns:p14="http://schemas.microsoft.com/office/powerpoint/2010/main" val="148189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402686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423245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227447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30841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76B27AB-721D-4F22-A31B-C772FE6F1FE1}" type="datetimeFigureOut">
              <a:rPr lang="en-CA" smtClean="0"/>
              <a:pPr/>
              <a:t>2019-05-27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284003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ED2BC-D854-4909-A11C-8709C9448CEC}" type="datetime1">
              <a:rPr lang="en-CA" smtClean="0"/>
              <a:pPr/>
              <a:t>2019-05-27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CITT Rendez-Vous 2014</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53DBC-4034-4683-A1AE-713B33F69279}" type="slidenum">
              <a:rPr lang="en-CA" smtClean="0"/>
              <a:pPr/>
              <a:t>‹#›</a:t>
            </a:fld>
            <a:endParaRPr lang="en-CA" dirty="0"/>
          </a:p>
        </p:txBody>
      </p:sp>
    </p:spTree>
    <p:extLst>
      <p:ext uri="{BB962C8B-B14F-4D97-AF65-F5344CB8AC3E}">
        <p14:creationId xmlns:p14="http://schemas.microsoft.com/office/powerpoint/2010/main" val="1238302626"/>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B27AB-721D-4F22-A31B-C772FE6F1FE1}" type="datetimeFigureOut">
              <a:rPr lang="en-CA" smtClean="0"/>
              <a:pPr/>
              <a:t>2019-05-27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17443-CB07-43D5-B708-7AC67DD4B72A}" type="slidenum">
              <a:rPr lang="en-CA" smtClean="0"/>
              <a:pPr/>
              <a:t>‹#›</a:t>
            </a:fld>
            <a:endParaRPr lang="en-CA" dirty="0"/>
          </a:p>
        </p:txBody>
      </p:sp>
    </p:spTree>
    <p:extLst>
      <p:ext uri="{BB962C8B-B14F-4D97-AF65-F5344CB8AC3E}">
        <p14:creationId xmlns:p14="http://schemas.microsoft.com/office/powerpoint/2010/main" val="19104141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5DBC9-2A34-4F60-B6B4-244D20478645}" type="datetime1">
              <a:rPr lang="en-CA" smtClean="0"/>
              <a:pPr/>
              <a:t>2019-05-27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CITT Rendez-Vous 2014</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E8A60-6267-4861-9818-4C9AC1075999}" type="slidenum">
              <a:rPr lang="en-CA" smtClean="0"/>
              <a:pPr/>
              <a:t>‹#›</a:t>
            </a:fld>
            <a:endParaRPr lang="en-CA" dirty="0"/>
          </a:p>
        </p:txBody>
      </p:sp>
    </p:spTree>
    <p:extLst>
      <p:ext uri="{BB962C8B-B14F-4D97-AF65-F5344CB8AC3E}">
        <p14:creationId xmlns:p14="http://schemas.microsoft.com/office/powerpoint/2010/main" val="302443184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she.org/calendar/refocus-workshop-2019/" TargetMode="External"/><Relationship Id="rId2" Type="http://schemas.openxmlformats.org/officeDocument/2006/relationships/hyperlink" Target="https://docs.google.com/forms/d/e/1FAIpQLSeHULXoRTwYu07YAO912r6y1h8d_wjchPNB-84gln_WWkih7g/viewfor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ashe.org/calendar/refocus-workshop-2019/" TargetMode="External"/><Relationship Id="rId2" Type="http://schemas.openxmlformats.org/officeDocument/2006/relationships/hyperlink" Target="https://docs.google.com/forms/d/e/1FAIpQLSeHULXoRTwYu07YAO912r6y1h8d_wjchPNB-84gln_WWkih7g/viewfor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refocussustainability.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AppData\Local\Microsoft\Windows\INetCache\Content.Word\refocus_positive_globe.jpg"/>
          <p:cNvPicPr/>
          <p:nvPr/>
        </p:nvPicPr>
        <p:blipFill rotWithShape="1">
          <a:blip r:embed="rId2" cstate="print">
            <a:extLst>
              <a:ext uri="{28A0092B-C50C-407E-A947-70E740481C1C}">
                <a14:useLocalDpi xmlns:a14="http://schemas.microsoft.com/office/drawing/2010/main" val="0"/>
              </a:ext>
            </a:extLst>
          </a:blip>
          <a:srcRect t="35856"/>
          <a:stretch/>
        </p:blipFill>
        <p:spPr bwMode="auto">
          <a:xfrm>
            <a:off x="1600200" y="1435868"/>
            <a:ext cx="5943600" cy="1464288"/>
          </a:xfrm>
          <a:prstGeom prst="rect">
            <a:avLst/>
          </a:prstGeom>
          <a:noFill/>
          <a:ln>
            <a:noFill/>
          </a:ln>
        </p:spPr>
      </p:pic>
      <p:sp>
        <p:nvSpPr>
          <p:cNvPr id="6" name="Rectangle 5"/>
          <p:cNvSpPr/>
          <p:nvPr/>
        </p:nvSpPr>
        <p:spPr>
          <a:xfrm>
            <a:off x="0" y="0"/>
            <a:ext cx="9144000" cy="68580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Slide Number Placeholder 9"/>
          <p:cNvSpPr>
            <a:spLocks noGrp="1"/>
          </p:cNvSpPr>
          <p:nvPr>
            <p:ph type="sldNum" sz="quarter" idx="12"/>
          </p:nvPr>
        </p:nvSpPr>
        <p:spPr/>
        <p:txBody>
          <a:bodyPr/>
          <a:lstStyle/>
          <a:p>
            <a:fld id="{51153DBC-4034-4683-A1AE-713B33F69279}" type="slidenum">
              <a:rPr lang="en-CA" smtClean="0"/>
              <a:pPr/>
              <a:t>1</a:t>
            </a:fld>
            <a:endParaRPr lang="en-CA" dirty="0"/>
          </a:p>
        </p:txBody>
      </p:sp>
      <p:sp>
        <p:nvSpPr>
          <p:cNvPr id="8" name="TextBox 7"/>
          <p:cNvSpPr txBox="1"/>
          <p:nvPr/>
        </p:nvSpPr>
        <p:spPr>
          <a:xfrm>
            <a:off x="851363" y="3619551"/>
            <a:ext cx="7441274" cy="2277547"/>
          </a:xfrm>
          <a:prstGeom prst="rect">
            <a:avLst/>
          </a:prstGeom>
          <a:noFill/>
        </p:spPr>
        <p:txBody>
          <a:bodyPr wrap="square" rtlCol="0">
            <a:spAutoFit/>
          </a:bodyPr>
          <a:lstStyle/>
          <a:p>
            <a:pPr algn="ctr"/>
            <a:r>
              <a:rPr lang="en-CA" sz="3200" b="1" dirty="0" smtClean="0"/>
              <a:t>AASHE Webinar: </a:t>
            </a:r>
          </a:p>
          <a:p>
            <a:pPr algn="ctr"/>
            <a:r>
              <a:rPr lang="en-CA" sz="2800" i="1" dirty="0" smtClean="0"/>
              <a:t>Leading Deeper </a:t>
            </a:r>
            <a:r>
              <a:rPr lang="en-CA" sz="2800" i="1" dirty="0"/>
              <a:t>Change in Higher </a:t>
            </a:r>
            <a:r>
              <a:rPr lang="en-CA" sz="2800" i="1" dirty="0" smtClean="0"/>
              <a:t>Education Through the REFOCUS Applied Learning Program</a:t>
            </a:r>
            <a:endParaRPr lang="en-CA" sz="2800" i="1" dirty="0"/>
          </a:p>
          <a:p>
            <a:pPr algn="ctr"/>
            <a:endParaRPr lang="en-CA" sz="400" b="1" dirty="0" smtClean="0"/>
          </a:p>
          <a:p>
            <a:pPr algn="ctr"/>
            <a:endParaRPr lang="en-CA" sz="1200" b="1" i="1" dirty="0" smtClean="0"/>
          </a:p>
          <a:p>
            <a:pPr algn="ctr"/>
            <a:endParaRPr lang="en-US" sz="1000" dirty="0" smtClean="0"/>
          </a:p>
          <a:p>
            <a:pPr algn="ctr"/>
            <a:r>
              <a:rPr lang="en-US" sz="2800" b="1" i="1" dirty="0" smtClean="0"/>
              <a:t>- May </a:t>
            </a:r>
            <a:r>
              <a:rPr lang="en-US" sz="2800" b="1" i="1" dirty="0" smtClean="0"/>
              <a:t>27</a:t>
            </a:r>
            <a:r>
              <a:rPr lang="en-US" sz="2800" b="1" i="1" baseline="30000" dirty="0" smtClean="0"/>
              <a:t>th</a:t>
            </a:r>
            <a:r>
              <a:rPr lang="en-US" sz="2800" b="1" i="1" dirty="0" smtClean="0"/>
              <a:t>, </a:t>
            </a:r>
            <a:r>
              <a:rPr lang="en-US" sz="2800" b="1" i="1" dirty="0" smtClean="0"/>
              <a:t>2019 </a:t>
            </a:r>
            <a:r>
              <a:rPr lang="en-US" sz="2800" b="1" i="1" dirty="0" smtClean="0"/>
              <a:t>-</a:t>
            </a:r>
            <a:endParaRPr lang="en-CA" sz="2800" b="1" i="1" dirty="0"/>
          </a:p>
        </p:txBody>
      </p:sp>
    </p:spTree>
    <p:extLst>
      <p:ext uri="{BB962C8B-B14F-4D97-AF65-F5344CB8AC3E}">
        <p14:creationId xmlns:p14="http://schemas.microsoft.com/office/powerpoint/2010/main" val="176247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2838"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10</a:t>
            </a:fld>
            <a:endParaRPr lang="en-CA" dirty="0"/>
          </a:p>
        </p:txBody>
      </p:sp>
      <p:sp>
        <p:nvSpPr>
          <p:cNvPr id="8" name="TextBox 7"/>
          <p:cNvSpPr txBox="1"/>
          <p:nvPr/>
        </p:nvSpPr>
        <p:spPr>
          <a:xfrm>
            <a:off x="2853465" y="185403"/>
            <a:ext cx="6433804"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 </a:t>
            </a:r>
            <a:r>
              <a:rPr lang="en-US" sz="2800" cap="small" dirty="0" smtClean="0">
                <a:latin typeface="Arial" panose="020B0604020202020204" pitchFamily="34" charset="0"/>
                <a:cs typeface="Arial" panose="020B0604020202020204" pitchFamily="34" charset="0"/>
              </a:rPr>
              <a:t>MANAGEMENT INNOVATION</a:t>
            </a:r>
            <a:r>
              <a:rPr lang="en-US" sz="2800" cap="small" dirty="0" smtClean="0">
                <a:latin typeface="Arial" panose="020B0604020202020204" pitchFamily="34" charset="0"/>
                <a:cs typeface="Arial" panose="020B0604020202020204" pitchFamily="34" charset="0"/>
              </a:rPr>
              <a:t>: </a:t>
            </a:r>
            <a:r>
              <a:rPr lang="en-CA" sz="2800" cap="small" dirty="0" smtClean="0">
                <a:latin typeface="Arial" panose="020B0604020202020204" pitchFamily="34" charset="0"/>
                <a:cs typeface="Arial" panose="020B0604020202020204" pitchFamily="34" charset="0"/>
              </a:rPr>
              <a:t> Toward Transformational </a:t>
            </a:r>
            <a:r>
              <a:rPr lang="en-CA" sz="2800" cap="small" dirty="0">
                <a:latin typeface="Arial" panose="020B0604020202020204" pitchFamily="34" charset="0"/>
                <a:cs typeface="Arial" panose="020B0604020202020204" pitchFamily="34" charset="0"/>
              </a:rPr>
              <a:t>Change </a:t>
            </a:r>
            <a:endParaRPr lang="en-US" sz="2800" cap="small" dirty="0" smtClean="0">
              <a:latin typeface="Arial" panose="020B0604020202020204" pitchFamily="34" charset="0"/>
              <a:cs typeface="Arial" panose="020B0604020202020204" pitchFamily="34" charset="0"/>
            </a:endParaRPr>
          </a:p>
        </p:txBody>
      </p:sp>
      <p:pic>
        <p:nvPicPr>
          <p:cNvPr id="11266" name="Picture 2" descr="Image result for transformational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06" y="1451444"/>
            <a:ext cx="7424387" cy="41873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5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2838"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11</a:t>
            </a:fld>
            <a:endParaRPr lang="en-CA" dirty="0"/>
          </a:p>
        </p:txBody>
      </p:sp>
      <p:sp>
        <p:nvSpPr>
          <p:cNvPr id="12" name="TextBox 11"/>
          <p:cNvSpPr txBox="1"/>
          <p:nvPr/>
        </p:nvSpPr>
        <p:spPr>
          <a:xfrm>
            <a:off x="750515" y="2277038"/>
            <a:ext cx="7860680" cy="2708434"/>
          </a:xfrm>
          <a:prstGeom prst="rect">
            <a:avLst/>
          </a:prstGeom>
          <a:noFill/>
        </p:spPr>
        <p:txBody>
          <a:bodyPr wrap="square" rtlCol="0">
            <a:spAutoFit/>
          </a:bodyPr>
          <a:lstStyle/>
          <a:p>
            <a:pPr marL="514350" lvl="0" indent="-514350">
              <a:spcAft>
                <a:spcPts val="1200"/>
              </a:spcAft>
              <a:buFont typeface="+mj-lt"/>
              <a:buAutoNum type="arabicPeriod"/>
            </a:pPr>
            <a:r>
              <a:rPr lang="en-CA" sz="3200" dirty="0" smtClean="0"/>
              <a:t>What </a:t>
            </a:r>
            <a:r>
              <a:rPr lang="en-CA" sz="3200" dirty="0" smtClean="0"/>
              <a:t>outcomes are </a:t>
            </a:r>
            <a:r>
              <a:rPr lang="en-CA" sz="3200" dirty="0"/>
              <a:t>important to </a:t>
            </a:r>
            <a:r>
              <a:rPr lang="en-CA" sz="3200" dirty="0" smtClean="0"/>
              <a:t>leadership </a:t>
            </a:r>
            <a:r>
              <a:rPr lang="en-CA" sz="3200" dirty="0"/>
              <a:t>that your sustainability program could contribute to positively</a:t>
            </a:r>
            <a:r>
              <a:rPr lang="en-CA" sz="3200" dirty="0" smtClean="0"/>
              <a:t>?</a:t>
            </a:r>
            <a:endParaRPr lang="en-CA" sz="3200" dirty="0"/>
          </a:p>
          <a:p>
            <a:pPr marL="514350" indent="-514350">
              <a:spcAft>
                <a:spcPts val="1200"/>
              </a:spcAft>
              <a:buFont typeface="+mj-lt"/>
              <a:buAutoNum type="arabicPeriod"/>
            </a:pPr>
            <a:r>
              <a:rPr lang="en-CA" sz="3200" dirty="0" smtClean="0"/>
              <a:t>What </a:t>
            </a:r>
            <a:r>
              <a:rPr lang="en-CA" sz="3200" dirty="0"/>
              <a:t>function should your sustainability </a:t>
            </a:r>
            <a:r>
              <a:rPr lang="en-CA" sz="3200" dirty="0" smtClean="0"/>
              <a:t>program ideally </a:t>
            </a:r>
            <a:r>
              <a:rPr lang="en-CA" sz="3200" dirty="0"/>
              <a:t>perform</a:t>
            </a:r>
            <a:r>
              <a:rPr lang="en-CA" sz="3200" dirty="0" smtClean="0"/>
              <a:t>?</a:t>
            </a:r>
            <a:endParaRPr lang="en-CA" sz="3200" dirty="0" smtClean="0"/>
          </a:p>
        </p:txBody>
      </p:sp>
      <p:sp>
        <p:nvSpPr>
          <p:cNvPr id="13" name="Rounded Rectangle 12"/>
          <p:cNvSpPr/>
          <p:nvPr/>
        </p:nvSpPr>
        <p:spPr>
          <a:xfrm>
            <a:off x="320118" y="1628285"/>
            <a:ext cx="8503763" cy="40059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853465" y="185403"/>
            <a:ext cx="6433804"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 </a:t>
            </a:r>
            <a:r>
              <a:rPr lang="en-US" sz="2800" cap="small" dirty="0" smtClean="0">
                <a:latin typeface="Arial" panose="020B0604020202020204" pitchFamily="34" charset="0"/>
                <a:cs typeface="Arial" panose="020B0604020202020204" pitchFamily="34" charset="0"/>
              </a:rPr>
              <a:t>MANAGEMENT INNOVATION:</a:t>
            </a:r>
          </a:p>
          <a:p>
            <a:r>
              <a:rPr lang="en-US" sz="2800" cap="small" dirty="0" smtClean="0">
                <a:latin typeface="Arial" panose="020B0604020202020204" pitchFamily="34" charset="0"/>
                <a:cs typeface="Arial" panose="020B0604020202020204" pitchFamily="34" charset="0"/>
              </a:rPr>
              <a:t>Self-Reflection </a:t>
            </a:r>
            <a:r>
              <a:rPr lang="en-US" sz="2800" cap="small" dirty="0" smtClean="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47669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12</a:t>
            </a:fld>
            <a:endParaRPr lang="en-CA" dirty="0"/>
          </a:p>
        </p:txBody>
      </p:sp>
      <p:sp>
        <p:nvSpPr>
          <p:cNvPr id="4" name="TextBox 3"/>
          <p:cNvSpPr txBox="1"/>
          <p:nvPr/>
        </p:nvSpPr>
        <p:spPr>
          <a:xfrm>
            <a:off x="1354041" y="2365923"/>
            <a:ext cx="6727371" cy="2708434"/>
          </a:xfrm>
          <a:prstGeom prst="rect">
            <a:avLst/>
          </a:prstGeom>
          <a:noFill/>
        </p:spPr>
        <p:txBody>
          <a:bodyPr wrap="square" rtlCol="0">
            <a:spAutoFit/>
          </a:bodyPr>
          <a:lstStyle/>
          <a:p>
            <a:pPr marL="457200" indent="-457200">
              <a:spcAft>
                <a:spcPts val="1200"/>
              </a:spcAft>
              <a:buFont typeface="+mj-lt"/>
              <a:buAutoNum type="arabicPeriod"/>
            </a:pPr>
            <a:r>
              <a:rPr lang="en-CA" sz="2600" dirty="0" smtClean="0">
                <a:solidFill>
                  <a:schemeClr val="bg1">
                    <a:lumMod val="75000"/>
                  </a:schemeClr>
                </a:solidFill>
              </a:rPr>
              <a:t>Assessing </a:t>
            </a:r>
            <a:r>
              <a:rPr lang="en-CA" sz="2600" dirty="0">
                <a:solidFill>
                  <a:schemeClr val="bg1">
                    <a:lumMod val="75000"/>
                  </a:schemeClr>
                </a:solidFill>
              </a:rPr>
              <a:t>What’s in Focus</a:t>
            </a:r>
          </a:p>
          <a:p>
            <a:pPr marL="457200" indent="-457200">
              <a:spcAft>
                <a:spcPts val="1200"/>
              </a:spcAft>
              <a:buFont typeface="+mj-lt"/>
              <a:buAutoNum type="arabicPeriod"/>
            </a:pPr>
            <a:r>
              <a:rPr lang="en-CA" sz="2600" dirty="0" smtClean="0">
                <a:solidFill>
                  <a:schemeClr val="bg1">
                    <a:lumMod val="75000"/>
                  </a:schemeClr>
                </a:solidFill>
              </a:rPr>
              <a:t>A </a:t>
            </a:r>
            <a:r>
              <a:rPr lang="en-CA" sz="2600" dirty="0">
                <a:solidFill>
                  <a:schemeClr val="bg1">
                    <a:lumMod val="75000"/>
                  </a:schemeClr>
                </a:solidFill>
              </a:rPr>
              <a:t>Management Innovation</a:t>
            </a:r>
          </a:p>
          <a:p>
            <a:pPr marL="457200" indent="-457200">
              <a:spcAft>
                <a:spcPts val="1200"/>
              </a:spcAft>
              <a:buFont typeface="+mj-lt"/>
              <a:buAutoNum type="arabicPeriod"/>
            </a:pPr>
            <a:r>
              <a:rPr lang="en-CA" sz="2600" b="1" dirty="0" smtClean="0"/>
              <a:t>Introduction </a:t>
            </a:r>
            <a:r>
              <a:rPr lang="en-CA" sz="2600" b="1" dirty="0"/>
              <a:t>to REFOCUS</a:t>
            </a:r>
          </a:p>
          <a:p>
            <a:pPr marL="457200" indent="-457200">
              <a:spcAft>
                <a:spcPts val="1200"/>
              </a:spcAft>
              <a:buFont typeface="+mj-lt"/>
              <a:buAutoNum type="arabicPeriod"/>
            </a:pPr>
            <a:r>
              <a:rPr lang="en-CA" sz="2600" dirty="0" smtClean="0"/>
              <a:t>The Stories of AASHE Members</a:t>
            </a:r>
            <a:endParaRPr lang="en-CA" sz="2600" dirty="0"/>
          </a:p>
          <a:p>
            <a:pPr marL="457200" indent="-457200">
              <a:spcAft>
                <a:spcPts val="1200"/>
              </a:spcAft>
              <a:buFont typeface="+mj-lt"/>
              <a:buAutoNum type="arabicPeriod"/>
            </a:pPr>
            <a:r>
              <a:rPr lang="en-CA" sz="2600" dirty="0" smtClean="0"/>
              <a:t>Question </a:t>
            </a:r>
            <a:r>
              <a:rPr lang="en-CA" sz="2600" dirty="0"/>
              <a:t>&amp; Answer Period</a:t>
            </a:r>
          </a:p>
        </p:txBody>
      </p:sp>
      <p:sp>
        <p:nvSpPr>
          <p:cNvPr id="8" name="Round Diagonal Corner Rectangle 7"/>
          <p:cNvSpPr/>
          <p:nvPr/>
        </p:nvSpPr>
        <p:spPr>
          <a:xfrm>
            <a:off x="574487" y="1670115"/>
            <a:ext cx="7860890" cy="4100051"/>
          </a:xfrm>
          <a:prstGeom prst="round2Diag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101375" y="498289"/>
            <a:ext cx="6268064"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WEBINAR AGENDA</a:t>
            </a:r>
          </a:p>
        </p:txBody>
      </p:sp>
    </p:spTree>
    <p:extLst>
      <p:ext uri="{BB962C8B-B14F-4D97-AF65-F5344CB8AC3E}">
        <p14:creationId xmlns:p14="http://schemas.microsoft.com/office/powerpoint/2010/main" val="1602849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99866"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13</a:t>
            </a:fld>
            <a:endParaRPr lang="en-CA" dirty="0"/>
          </a:p>
        </p:txBody>
      </p:sp>
      <p:sp>
        <p:nvSpPr>
          <p:cNvPr id="13" name="TextBox 12"/>
          <p:cNvSpPr txBox="1"/>
          <p:nvPr/>
        </p:nvSpPr>
        <p:spPr>
          <a:xfrm>
            <a:off x="2853425" y="250725"/>
            <a:ext cx="6410891" cy="954107"/>
          </a:xfrm>
          <a:prstGeom prst="rect">
            <a:avLst/>
          </a:prstGeom>
          <a:noFill/>
        </p:spPr>
        <p:txBody>
          <a:bodyPr wrap="square" rtlCol="0">
            <a:spAutoFit/>
          </a:bodyPr>
          <a:lstStyle/>
          <a:p>
            <a:r>
              <a:rPr lang="en-US" sz="2800" cap="all" dirty="0" smtClean="0">
                <a:latin typeface="Arial" panose="020B0604020202020204" pitchFamily="34" charset="0"/>
                <a:cs typeface="Arial" panose="020B0604020202020204" pitchFamily="34" charset="0"/>
              </a:rPr>
              <a:t>INTRODUCTION TO REFOCUS</a:t>
            </a:r>
            <a:r>
              <a:rPr lang="en-US" sz="2800" cap="all" dirty="0">
                <a:latin typeface="Arial" panose="020B0604020202020204" pitchFamily="34" charset="0"/>
                <a:cs typeface="Arial" panose="020B0604020202020204" pitchFamily="34" charset="0"/>
              </a:rPr>
              <a:t>: </a:t>
            </a:r>
            <a:r>
              <a:rPr lang="en-US" sz="2800" cap="small" dirty="0" smtClean="0">
                <a:latin typeface="Arial" panose="020B0604020202020204" pitchFamily="34" charset="0"/>
                <a:cs typeface="Arial" panose="020B0604020202020204" pitchFamily="34" charset="0"/>
              </a:rPr>
              <a:t>Filling </a:t>
            </a:r>
            <a:r>
              <a:rPr lang="en-US" sz="2800" cap="small" dirty="0" smtClean="0">
                <a:latin typeface="Arial" panose="020B0604020202020204" pitchFamily="34" charset="0"/>
                <a:cs typeface="Arial" panose="020B0604020202020204" pitchFamily="34" charset="0"/>
              </a:rPr>
              <a:t>the Market Gap</a:t>
            </a:r>
          </a:p>
        </p:txBody>
      </p:sp>
      <p:cxnSp>
        <p:nvCxnSpPr>
          <p:cNvPr id="4" name="Straight Connector 3"/>
          <p:cNvCxnSpPr/>
          <p:nvPr/>
        </p:nvCxnSpPr>
        <p:spPr>
          <a:xfrm>
            <a:off x="481265" y="3753853"/>
            <a:ext cx="3176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9548" y="4018548"/>
            <a:ext cx="2959769" cy="1754326"/>
          </a:xfrm>
          <a:prstGeom prst="rect">
            <a:avLst/>
          </a:prstGeom>
          <a:noFill/>
        </p:spPr>
        <p:txBody>
          <a:bodyPr wrap="square" rtlCol="0">
            <a:spAutoFit/>
          </a:bodyPr>
          <a:lstStyle/>
          <a:p>
            <a:pPr algn="ctr"/>
            <a:r>
              <a:rPr lang="en-CA" sz="3600" b="1" dirty="0" smtClean="0"/>
              <a:t>Organizational Measurement </a:t>
            </a:r>
            <a:r>
              <a:rPr lang="en-CA" sz="3600" b="1" dirty="0" smtClean="0"/>
              <a:t>&amp; Reporting </a:t>
            </a:r>
            <a:endParaRPr lang="en-CA" sz="3600" b="1" dirty="0"/>
          </a:p>
        </p:txBody>
      </p:sp>
      <p:cxnSp>
        <p:nvCxnSpPr>
          <p:cNvPr id="20" name="Straight Connector 19"/>
          <p:cNvCxnSpPr/>
          <p:nvPr/>
        </p:nvCxnSpPr>
        <p:spPr>
          <a:xfrm>
            <a:off x="5470328" y="3761875"/>
            <a:ext cx="3176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70328" y="4026570"/>
            <a:ext cx="3300693" cy="1754326"/>
          </a:xfrm>
          <a:prstGeom prst="rect">
            <a:avLst/>
          </a:prstGeom>
          <a:noFill/>
        </p:spPr>
        <p:txBody>
          <a:bodyPr wrap="square" rtlCol="0">
            <a:spAutoFit/>
          </a:bodyPr>
          <a:lstStyle/>
          <a:p>
            <a:pPr algn="ctr"/>
            <a:r>
              <a:rPr lang="en-CA" sz="3600" b="1" dirty="0" smtClean="0"/>
              <a:t>Program Development &amp; Management</a:t>
            </a:r>
            <a:endParaRPr lang="en-CA" sz="3600" b="1" dirty="0"/>
          </a:p>
        </p:txBody>
      </p:sp>
      <p:sp>
        <p:nvSpPr>
          <p:cNvPr id="8" name="TextBox 7"/>
          <p:cNvSpPr txBox="1"/>
          <p:nvPr/>
        </p:nvSpPr>
        <p:spPr>
          <a:xfrm>
            <a:off x="4126151" y="3009491"/>
            <a:ext cx="747320" cy="1446550"/>
          </a:xfrm>
          <a:prstGeom prst="rect">
            <a:avLst/>
          </a:prstGeom>
          <a:noFill/>
        </p:spPr>
        <p:txBody>
          <a:bodyPr wrap="none" rtlCol="0">
            <a:spAutoFit/>
          </a:bodyPr>
          <a:lstStyle/>
          <a:p>
            <a:r>
              <a:rPr lang="en-CA" sz="8800" dirty="0" smtClean="0"/>
              <a:t>=</a:t>
            </a:r>
            <a:endParaRPr lang="en-CA" sz="8800" dirty="0"/>
          </a:p>
        </p:txBody>
      </p:sp>
      <p:pic>
        <p:nvPicPr>
          <p:cNvPr id="22" name="Picture 2" descr="Image result for aas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107" y="1671638"/>
            <a:ext cx="1788650" cy="17573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6338" y="2312698"/>
            <a:ext cx="1468672" cy="1200329"/>
          </a:xfrm>
          <a:prstGeom prst="rect">
            <a:avLst/>
          </a:prstGeom>
          <a:noFill/>
        </p:spPr>
        <p:txBody>
          <a:bodyPr wrap="none" rtlCol="0">
            <a:spAutoFit/>
          </a:bodyPr>
          <a:lstStyle/>
          <a:p>
            <a:r>
              <a:rPr lang="en-CA" sz="7200" dirty="0" smtClean="0"/>
              <a:t>???</a:t>
            </a:r>
            <a:endParaRPr lang="en-CA" sz="7200" dirty="0"/>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497"/>
          <a:stretch/>
        </p:blipFill>
        <p:spPr bwMode="auto">
          <a:xfrm>
            <a:off x="5566136" y="2537850"/>
            <a:ext cx="2984720" cy="7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3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86347"/>
            <a:ext cx="9144000" cy="48217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14</a:t>
            </a:fld>
            <a:endParaRPr lang="en-CA" dirty="0"/>
          </a:p>
        </p:txBody>
      </p:sp>
      <p:pic>
        <p:nvPicPr>
          <p:cNvPr id="19458" name="Picture 2" descr="C:\Users\Admin\Desktop\Dropbox\2013\Web Structure\Refocus_PPT-title-pages\PPT title pages\transparent BG\diagram_B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19" y="1422712"/>
            <a:ext cx="3128097" cy="4821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72351" y="4397339"/>
            <a:ext cx="5279917" cy="1477328"/>
          </a:xfrm>
          <a:prstGeom prst="rect">
            <a:avLst/>
          </a:prstGeom>
          <a:noFill/>
        </p:spPr>
        <p:txBody>
          <a:bodyPr wrap="square" rtlCol="0">
            <a:spAutoFit/>
          </a:bodyPr>
          <a:lstStyle/>
          <a:p>
            <a:r>
              <a:rPr lang="en-US" b="1" dirty="0" smtClean="0">
                <a:solidFill>
                  <a:schemeClr val="bg1"/>
                </a:solidFill>
              </a:rPr>
              <a:t>Program Setup:  </a:t>
            </a:r>
          </a:p>
          <a:p>
            <a:pPr marL="285750" indent="-285750">
              <a:buFont typeface="Arial" panose="020B0604020202020204" pitchFamily="34" charset="0"/>
              <a:buChar char="•"/>
            </a:pPr>
            <a:r>
              <a:rPr lang="en-US" dirty="0" smtClean="0">
                <a:solidFill>
                  <a:schemeClr val="bg1"/>
                </a:solidFill>
              </a:rPr>
              <a:t>Involves developing the program’s foundation.</a:t>
            </a:r>
          </a:p>
          <a:p>
            <a:pPr marL="285750" indent="-285750">
              <a:buFont typeface="Arial" panose="020B0604020202020204" pitchFamily="34" charset="0"/>
              <a:buChar char="•"/>
            </a:pPr>
            <a:r>
              <a:rPr lang="en-US" dirty="0" smtClean="0">
                <a:solidFill>
                  <a:schemeClr val="bg1"/>
                </a:solidFill>
              </a:rPr>
              <a:t>Designed </a:t>
            </a:r>
            <a:r>
              <a:rPr lang="en-US" dirty="0">
                <a:solidFill>
                  <a:schemeClr val="bg1"/>
                </a:solidFill>
              </a:rPr>
              <a:t>to </a:t>
            </a:r>
            <a:r>
              <a:rPr lang="en-US" dirty="0" smtClean="0">
                <a:solidFill>
                  <a:schemeClr val="bg1"/>
                </a:solidFill>
              </a:rPr>
              <a:t>build the critical capacities needed.</a:t>
            </a:r>
          </a:p>
          <a:p>
            <a:pPr marL="285750" indent="-285750">
              <a:buFont typeface="Arial" panose="020B0604020202020204" pitchFamily="34" charset="0"/>
              <a:buChar char="•"/>
            </a:pPr>
            <a:r>
              <a:rPr lang="en-US" dirty="0" smtClean="0">
                <a:solidFill>
                  <a:schemeClr val="bg1"/>
                </a:solidFill>
              </a:rPr>
              <a:t>Demands </a:t>
            </a:r>
            <a:r>
              <a:rPr lang="en-US" dirty="0">
                <a:solidFill>
                  <a:schemeClr val="bg1"/>
                </a:solidFill>
              </a:rPr>
              <a:t>a significant upfront effort.</a:t>
            </a:r>
          </a:p>
          <a:p>
            <a:pPr marL="285750" indent="-285750">
              <a:buFont typeface="Arial" panose="020B0604020202020204" pitchFamily="34" charset="0"/>
              <a:buChar char="•"/>
            </a:pPr>
            <a:r>
              <a:rPr lang="en-US" dirty="0" smtClean="0">
                <a:solidFill>
                  <a:schemeClr val="bg1"/>
                </a:solidFill>
              </a:rPr>
              <a:t>Capacities are assessed and improved over time.</a:t>
            </a:r>
          </a:p>
        </p:txBody>
      </p:sp>
      <p:cxnSp>
        <p:nvCxnSpPr>
          <p:cNvPr id="9" name="Straight Connector 8"/>
          <p:cNvCxnSpPr/>
          <p:nvPr/>
        </p:nvCxnSpPr>
        <p:spPr>
          <a:xfrm>
            <a:off x="2799866"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3425" y="250725"/>
            <a:ext cx="6410891" cy="954107"/>
          </a:xfrm>
          <a:prstGeom prst="rect">
            <a:avLst/>
          </a:prstGeom>
          <a:noFill/>
        </p:spPr>
        <p:txBody>
          <a:bodyPr wrap="square" rtlCol="0">
            <a:spAutoFit/>
          </a:bodyPr>
          <a:lstStyle/>
          <a:p>
            <a:r>
              <a:rPr lang="en-US" sz="2800" cap="all" dirty="0">
                <a:latin typeface="Arial" panose="020B0604020202020204" pitchFamily="34" charset="0"/>
                <a:cs typeface="Arial" panose="020B0604020202020204" pitchFamily="34" charset="0"/>
              </a:rPr>
              <a:t>INTRODUCTION TO REFOCUS: </a:t>
            </a:r>
            <a:r>
              <a:rPr lang="en-US" sz="2800" cap="small" dirty="0" smtClean="0">
                <a:latin typeface="Arial" panose="020B0604020202020204" pitchFamily="34" charset="0"/>
                <a:cs typeface="Arial" panose="020B0604020202020204" pitchFamily="34" charset="0"/>
              </a:rPr>
              <a:t>Sustainability </a:t>
            </a:r>
            <a:r>
              <a:rPr lang="en-US" sz="2800" cap="small" dirty="0" smtClean="0">
                <a:latin typeface="Arial" panose="020B0604020202020204" pitchFamily="34" charset="0"/>
                <a:cs typeface="Arial" panose="020B0604020202020204" pitchFamily="34" charset="0"/>
              </a:rPr>
              <a:t>Program Model</a:t>
            </a:r>
          </a:p>
        </p:txBody>
      </p:sp>
      <p:sp>
        <p:nvSpPr>
          <p:cNvPr id="14" name="TextBox 13"/>
          <p:cNvSpPr txBox="1"/>
          <p:nvPr/>
        </p:nvSpPr>
        <p:spPr>
          <a:xfrm>
            <a:off x="3672352" y="1951672"/>
            <a:ext cx="5279917" cy="1477328"/>
          </a:xfrm>
          <a:prstGeom prst="rect">
            <a:avLst/>
          </a:prstGeom>
          <a:noFill/>
        </p:spPr>
        <p:txBody>
          <a:bodyPr wrap="square" rtlCol="0">
            <a:spAutoFit/>
          </a:bodyPr>
          <a:lstStyle/>
          <a:p>
            <a:r>
              <a:rPr lang="en-US" b="1" dirty="0" smtClean="0">
                <a:solidFill>
                  <a:schemeClr val="bg1"/>
                </a:solidFill>
              </a:rPr>
              <a:t>Program Management Cycle:</a:t>
            </a:r>
          </a:p>
          <a:p>
            <a:pPr marL="285750" indent="-285750">
              <a:buFont typeface="Arial" panose="020B0604020202020204" pitchFamily="34" charset="0"/>
              <a:buChar char="•"/>
            </a:pPr>
            <a:r>
              <a:rPr lang="en-CA" dirty="0" smtClean="0">
                <a:solidFill>
                  <a:schemeClr val="bg1"/>
                </a:solidFill>
              </a:rPr>
              <a:t>Focused the adoption of sustainability projects. </a:t>
            </a:r>
          </a:p>
          <a:p>
            <a:pPr marL="285750" indent="-285750">
              <a:buFont typeface="Arial" panose="020B0604020202020204" pitchFamily="34" charset="0"/>
              <a:buChar char="•"/>
            </a:pPr>
            <a:r>
              <a:rPr lang="en-CA" dirty="0" smtClean="0">
                <a:solidFill>
                  <a:schemeClr val="bg1"/>
                </a:solidFill>
              </a:rPr>
              <a:t>Process for deciding how to use limited resources to adopt projects that offer greatest benefit.</a:t>
            </a:r>
          </a:p>
          <a:p>
            <a:pPr marL="285750" indent="-285750">
              <a:buFont typeface="Arial" panose="020B0604020202020204" pitchFamily="34" charset="0"/>
              <a:buChar char="•"/>
            </a:pPr>
            <a:r>
              <a:rPr lang="en-CA" dirty="0" smtClean="0">
                <a:solidFill>
                  <a:schemeClr val="bg1"/>
                </a:solidFill>
              </a:rPr>
              <a:t>Repeated and refined year-over-year</a:t>
            </a:r>
            <a:endParaRPr lang="en-US" dirty="0" smtClean="0">
              <a:solidFill>
                <a:schemeClr val="bg1"/>
              </a:solidFill>
            </a:endParaRPr>
          </a:p>
        </p:txBody>
      </p:sp>
    </p:spTree>
    <p:extLst>
      <p:ext uri="{BB962C8B-B14F-4D97-AF65-F5344CB8AC3E}">
        <p14:creationId xmlns:p14="http://schemas.microsoft.com/office/powerpoint/2010/main" val="29065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4788" y="1784220"/>
            <a:ext cx="3017517" cy="753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0" name="Slide Number Placeholder 9"/>
          <p:cNvSpPr>
            <a:spLocks noGrp="1"/>
          </p:cNvSpPr>
          <p:nvPr>
            <p:ph type="sldNum" sz="quarter" idx="12"/>
          </p:nvPr>
        </p:nvSpPr>
        <p:spPr/>
        <p:txBody>
          <a:bodyPr/>
          <a:lstStyle/>
          <a:p>
            <a:fld id="{51153DBC-4034-4683-A1AE-713B33F69279}" type="slidenum">
              <a:rPr lang="en-CA" smtClean="0"/>
              <a:pPr/>
              <a:t>15</a:t>
            </a:fld>
            <a:endParaRPr lang="en-CA" dirty="0"/>
          </a:p>
        </p:txBody>
      </p:sp>
      <p:sp>
        <p:nvSpPr>
          <p:cNvPr id="12" name="TextBox 11"/>
          <p:cNvSpPr txBox="1"/>
          <p:nvPr/>
        </p:nvSpPr>
        <p:spPr>
          <a:xfrm>
            <a:off x="3411299" y="1511485"/>
            <a:ext cx="5644209" cy="1047979"/>
          </a:xfrm>
          <a:prstGeom prst="rect">
            <a:avLst/>
          </a:prstGeom>
          <a:noFill/>
        </p:spPr>
        <p:txBody>
          <a:bodyPr wrap="square" rtlCol="0">
            <a:spAutoFit/>
          </a:bodyPr>
          <a:lstStyle/>
          <a:p>
            <a:pPr lvl="1">
              <a:lnSpc>
                <a:spcPct val="115000"/>
              </a:lnSpc>
              <a:tabLst>
                <a:tab pos="457200" algn="l"/>
              </a:tabLst>
            </a:pPr>
            <a:r>
              <a:rPr lang="en-CA" dirty="0" smtClean="0">
                <a:ea typeface="Calibri"/>
                <a:cs typeface="Times New Roman"/>
              </a:rPr>
              <a:t>A 1-2 day session that familiarizes participants with our methodology, the inspiring HFC story and concludes with a detailed </a:t>
            </a:r>
            <a:r>
              <a:rPr lang="en-CA" dirty="0">
                <a:ea typeface="Calibri"/>
                <a:cs typeface="Times New Roman"/>
              </a:rPr>
              <a:t>program </a:t>
            </a:r>
            <a:r>
              <a:rPr lang="en-CA" dirty="0" smtClean="0">
                <a:ea typeface="Calibri"/>
                <a:cs typeface="Times New Roman"/>
              </a:rPr>
              <a:t>self-assessment.</a:t>
            </a:r>
            <a:endParaRPr lang="en-CA" dirty="0">
              <a:ea typeface="Calibri"/>
              <a:cs typeface="Times New Roman"/>
            </a:endParaRPr>
          </a:p>
        </p:txBody>
      </p:sp>
      <p:sp>
        <p:nvSpPr>
          <p:cNvPr id="2" name="TextBox 1"/>
          <p:cNvSpPr txBox="1"/>
          <p:nvPr/>
        </p:nvSpPr>
        <p:spPr>
          <a:xfrm>
            <a:off x="358819" y="1835177"/>
            <a:ext cx="2974747" cy="646331"/>
          </a:xfrm>
          <a:prstGeom prst="rect">
            <a:avLst/>
          </a:prstGeom>
          <a:solidFill>
            <a:schemeClr val="accent1"/>
          </a:solidFill>
        </p:spPr>
        <p:txBody>
          <a:bodyPr wrap="square" rtlCol="0">
            <a:spAutoFit/>
          </a:bodyPr>
          <a:lstStyle/>
          <a:p>
            <a:pPr algn="ctr"/>
            <a:r>
              <a:rPr lang="en-US" b="1" cap="small" dirty="0">
                <a:solidFill>
                  <a:schemeClr val="bg1"/>
                </a:solidFill>
              </a:rPr>
              <a:t>1</a:t>
            </a:r>
            <a:r>
              <a:rPr lang="en-US" b="1" cap="small" dirty="0" smtClean="0">
                <a:solidFill>
                  <a:schemeClr val="bg1"/>
                </a:solidFill>
              </a:rPr>
              <a:t>. The REFOCUS Professional Certification Workshop</a:t>
            </a:r>
            <a:endParaRPr lang="en-CA" b="1" cap="small" dirty="0">
              <a:solidFill>
                <a:schemeClr val="bg1"/>
              </a:solidFill>
            </a:endParaRPr>
          </a:p>
        </p:txBody>
      </p:sp>
      <p:sp>
        <p:nvSpPr>
          <p:cNvPr id="15" name="Rounded Rectangle 14"/>
          <p:cNvSpPr/>
          <p:nvPr/>
        </p:nvSpPr>
        <p:spPr>
          <a:xfrm>
            <a:off x="334789" y="3428141"/>
            <a:ext cx="3017517" cy="753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358819" y="3480405"/>
            <a:ext cx="2984273" cy="646331"/>
          </a:xfrm>
          <a:prstGeom prst="rect">
            <a:avLst/>
          </a:prstGeom>
          <a:noFill/>
        </p:spPr>
        <p:txBody>
          <a:bodyPr wrap="square" rtlCol="0">
            <a:spAutoFit/>
          </a:bodyPr>
          <a:lstStyle/>
          <a:p>
            <a:pPr algn="ctr"/>
            <a:r>
              <a:rPr lang="en-US" b="1" cap="small" dirty="0" smtClean="0">
                <a:solidFill>
                  <a:schemeClr val="bg1"/>
                </a:solidFill>
              </a:rPr>
              <a:t>2. The REFOCUS Guidebook   &amp; e-Library of Resources</a:t>
            </a:r>
            <a:endParaRPr lang="en-CA" b="1" cap="small" dirty="0">
              <a:solidFill>
                <a:schemeClr val="bg1"/>
              </a:solidFill>
            </a:endParaRPr>
          </a:p>
        </p:txBody>
      </p:sp>
      <p:sp>
        <p:nvSpPr>
          <p:cNvPr id="17" name="Rounded Rectangle 16"/>
          <p:cNvSpPr/>
          <p:nvPr/>
        </p:nvSpPr>
        <p:spPr>
          <a:xfrm>
            <a:off x="334790" y="5152225"/>
            <a:ext cx="3017517" cy="753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8" name="TextBox 17"/>
          <p:cNvSpPr txBox="1"/>
          <p:nvPr/>
        </p:nvSpPr>
        <p:spPr>
          <a:xfrm>
            <a:off x="403372" y="5189249"/>
            <a:ext cx="2910225" cy="646331"/>
          </a:xfrm>
          <a:prstGeom prst="rect">
            <a:avLst/>
          </a:prstGeom>
          <a:noFill/>
        </p:spPr>
        <p:txBody>
          <a:bodyPr wrap="square" rtlCol="0">
            <a:spAutoFit/>
          </a:bodyPr>
          <a:lstStyle/>
          <a:p>
            <a:pPr algn="ctr"/>
            <a:r>
              <a:rPr lang="en-US" b="1" cap="small" dirty="0" smtClean="0">
                <a:solidFill>
                  <a:schemeClr val="bg1"/>
                </a:solidFill>
              </a:rPr>
              <a:t>3. The REFOCUS Applied Certification Program</a:t>
            </a:r>
            <a:endParaRPr lang="en-CA" b="1" cap="small" dirty="0">
              <a:solidFill>
                <a:schemeClr val="bg1"/>
              </a:solidFill>
            </a:endParaRPr>
          </a:p>
        </p:txBody>
      </p:sp>
      <p:sp>
        <p:nvSpPr>
          <p:cNvPr id="5" name="TextBox 4"/>
          <p:cNvSpPr txBox="1"/>
          <p:nvPr/>
        </p:nvSpPr>
        <p:spPr>
          <a:xfrm>
            <a:off x="159462" y="1393627"/>
            <a:ext cx="3410445" cy="369332"/>
          </a:xfrm>
          <a:prstGeom prst="rect">
            <a:avLst/>
          </a:prstGeom>
          <a:noFill/>
        </p:spPr>
        <p:txBody>
          <a:bodyPr wrap="square" rtlCol="0">
            <a:spAutoFit/>
          </a:bodyPr>
          <a:lstStyle/>
          <a:p>
            <a:r>
              <a:rPr lang="en-US" b="1" dirty="0" smtClean="0"/>
              <a:t>Participants must first complete: </a:t>
            </a:r>
            <a:endParaRPr lang="en-CA" b="1" dirty="0"/>
          </a:p>
        </p:txBody>
      </p:sp>
      <p:sp>
        <p:nvSpPr>
          <p:cNvPr id="19" name="TextBox 18"/>
          <p:cNvSpPr txBox="1"/>
          <p:nvPr/>
        </p:nvSpPr>
        <p:spPr>
          <a:xfrm>
            <a:off x="277445" y="3044462"/>
            <a:ext cx="3410445" cy="369332"/>
          </a:xfrm>
          <a:prstGeom prst="rect">
            <a:avLst/>
          </a:prstGeom>
          <a:noFill/>
        </p:spPr>
        <p:txBody>
          <a:bodyPr wrap="square" rtlCol="0">
            <a:spAutoFit/>
          </a:bodyPr>
          <a:lstStyle/>
          <a:p>
            <a:r>
              <a:rPr lang="en-US" b="1" dirty="0" smtClean="0"/>
              <a:t>Once certified, you can access :</a:t>
            </a:r>
            <a:endParaRPr lang="en-CA" b="1" dirty="0"/>
          </a:p>
        </p:txBody>
      </p:sp>
      <p:sp>
        <p:nvSpPr>
          <p:cNvPr id="20" name="TextBox 19"/>
          <p:cNvSpPr txBox="1"/>
          <p:nvPr/>
        </p:nvSpPr>
        <p:spPr>
          <a:xfrm>
            <a:off x="621876" y="4763069"/>
            <a:ext cx="3006216" cy="369332"/>
          </a:xfrm>
          <a:prstGeom prst="rect">
            <a:avLst/>
          </a:prstGeom>
          <a:noFill/>
        </p:spPr>
        <p:txBody>
          <a:bodyPr wrap="square" rtlCol="0">
            <a:spAutoFit/>
          </a:bodyPr>
          <a:lstStyle/>
          <a:p>
            <a:r>
              <a:rPr lang="en-US" b="1" dirty="0" smtClean="0"/>
              <a:t>You can also participate in:</a:t>
            </a:r>
            <a:endParaRPr lang="en-CA" b="1" dirty="0"/>
          </a:p>
        </p:txBody>
      </p:sp>
      <p:cxnSp>
        <p:nvCxnSpPr>
          <p:cNvPr id="9" name="Straight Connector 8"/>
          <p:cNvCxnSpPr/>
          <p:nvPr/>
        </p:nvCxnSpPr>
        <p:spPr>
          <a:xfrm>
            <a:off x="589933" y="2874728"/>
            <a:ext cx="8292527" cy="3048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3776" y="4448524"/>
            <a:ext cx="826868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10438" y="3163074"/>
            <a:ext cx="5644209" cy="1047979"/>
          </a:xfrm>
          <a:prstGeom prst="rect">
            <a:avLst/>
          </a:prstGeom>
          <a:noFill/>
        </p:spPr>
        <p:txBody>
          <a:bodyPr wrap="square" rtlCol="0">
            <a:spAutoFit/>
          </a:bodyPr>
          <a:lstStyle/>
          <a:p>
            <a:pPr lvl="1">
              <a:lnSpc>
                <a:spcPct val="115000"/>
              </a:lnSpc>
              <a:tabLst>
                <a:tab pos="457200" algn="l"/>
              </a:tabLst>
            </a:pPr>
            <a:r>
              <a:rPr lang="en-CA" dirty="0" smtClean="0">
                <a:ea typeface="Calibri"/>
                <a:cs typeface="Times New Roman"/>
              </a:rPr>
              <a:t>A REFOCUS-managed online platform that features interactive content and hundreds of useful resources profiled to support deeper learning and application.</a:t>
            </a:r>
            <a:endParaRPr lang="en-CA" dirty="0">
              <a:ea typeface="Calibri"/>
              <a:cs typeface="Times New Roman"/>
            </a:endParaRPr>
          </a:p>
        </p:txBody>
      </p:sp>
      <p:sp>
        <p:nvSpPr>
          <p:cNvPr id="28" name="TextBox 27"/>
          <p:cNvSpPr txBox="1"/>
          <p:nvPr/>
        </p:nvSpPr>
        <p:spPr>
          <a:xfrm>
            <a:off x="3411299" y="4868495"/>
            <a:ext cx="5644209" cy="1047979"/>
          </a:xfrm>
          <a:prstGeom prst="rect">
            <a:avLst/>
          </a:prstGeom>
          <a:noFill/>
        </p:spPr>
        <p:txBody>
          <a:bodyPr wrap="square" rtlCol="0">
            <a:spAutoFit/>
          </a:bodyPr>
          <a:lstStyle/>
          <a:p>
            <a:pPr lvl="1">
              <a:lnSpc>
                <a:spcPct val="115000"/>
              </a:lnSpc>
              <a:tabLst>
                <a:tab pos="457200" algn="l"/>
              </a:tabLst>
            </a:pPr>
            <a:r>
              <a:rPr lang="en-CA" dirty="0" smtClean="0">
                <a:ea typeface="Calibri"/>
                <a:cs typeface="Times New Roman"/>
              </a:rPr>
              <a:t>A yearlong, peer-based learning experience repeated annually </a:t>
            </a:r>
            <a:r>
              <a:rPr lang="en-CA" dirty="0"/>
              <a:t>to help participants evoke developing deeper change by applying </a:t>
            </a:r>
            <a:r>
              <a:rPr lang="en-CA" dirty="0" smtClean="0"/>
              <a:t>REFOCUS.</a:t>
            </a:r>
            <a:endParaRPr lang="en-CA" dirty="0">
              <a:ea typeface="Calibri"/>
              <a:cs typeface="Times New Roman"/>
            </a:endParaRPr>
          </a:p>
        </p:txBody>
      </p:sp>
      <p:sp>
        <p:nvSpPr>
          <p:cNvPr id="26" name="Right Arrow 25"/>
          <p:cNvSpPr/>
          <p:nvPr/>
        </p:nvSpPr>
        <p:spPr>
          <a:xfrm>
            <a:off x="3511109" y="1741521"/>
            <a:ext cx="353562" cy="597674"/>
          </a:xfrm>
          <a:prstGeom prst="rightArrow">
            <a:avLst>
              <a:gd name="adj1" fmla="val 31148"/>
              <a:gd name="adj2" fmla="val 50000"/>
            </a:avLst>
          </a:prstGeom>
          <a:solidFill>
            <a:srgbClr val="EB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ight Arrow 29"/>
          <p:cNvSpPr/>
          <p:nvPr/>
        </p:nvSpPr>
        <p:spPr>
          <a:xfrm>
            <a:off x="3511705" y="3392427"/>
            <a:ext cx="353562" cy="597674"/>
          </a:xfrm>
          <a:prstGeom prst="rightArrow">
            <a:avLst>
              <a:gd name="adj1" fmla="val 31148"/>
              <a:gd name="adj2" fmla="val 50000"/>
            </a:avLst>
          </a:prstGeom>
          <a:solidFill>
            <a:srgbClr val="EB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ight Arrow 30"/>
          <p:cNvSpPr/>
          <p:nvPr/>
        </p:nvSpPr>
        <p:spPr>
          <a:xfrm>
            <a:off x="3511109" y="5126977"/>
            <a:ext cx="353562" cy="597674"/>
          </a:xfrm>
          <a:prstGeom prst="rightArrow">
            <a:avLst>
              <a:gd name="adj1" fmla="val 31148"/>
              <a:gd name="adj2" fmla="val 50000"/>
            </a:avLst>
          </a:prstGeom>
          <a:solidFill>
            <a:srgbClr val="EB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3" name="Straight Connector 22"/>
          <p:cNvCxnSpPr/>
          <p:nvPr/>
        </p:nvCxnSpPr>
        <p:spPr>
          <a:xfrm>
            <a:off x="2799866"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3425" y="250725"/>
            <a:ext cx="6410891" cy="954107"/>
          </a:xfrm>
          <a:prstGeom prst="rect">
            <a:avLst/>
          </a:prstGeom>
          <a:noFill/>
        </p:spPr>
        <p:txBody>
          <a:bodyPr wrap="square" rtlCol="0">
            <a:spAutoFit/>
          </a:bodyPr>
          <a:lstStyle/>
          <a:p>
            <a:r>
              <a:rPr lang="en-US" sz="2800" cap="all" dirty="0">
                <a:latin typeface="Arial" panose="020B0604020202020204" pitchFamily="34" charset="0"/>
                <a:cs typeface="Arial" panose="020B0604020202020204" pitchFamily="34" charset="0"/>
              </a:rPr>
              <a:t>INTRODUCTION TO REFOCUS: </a:t>
            </a:r>
            <a:r>
              <a:rPr lang="en-US" sz="2800" cap="small" dirty="0" smtClean="0">
                <a:latin typeface="Arial" panose="020B0604020202020204" pitchFamily="34" charset="0"/>
                <a:cs typeface="Arial" panose="020B0604020202020204" pitchFamily="34" charset="0"/>
              </a:rPr>
              <a:t>Educational </a:t>
            </a:r>
            <a:r>
              <a:rPr lang="en-US" sz="2800" cap="small" dirty="0" smtClean="0">
                <a:latin typeface="Arial" panose="020B0604020202020204" pitchFamily="34" charset="0"/>
                <a:cs typeface="Arial" panose="020B0604020202020204" pitchFamily="34" charset="0"/>
              </a:rPr>
              <a:t>Programming Model</a:t>
            </a:r>
          </a:p>
        </p:txBody>
      </p:sp>
    </p:spTree>
    <p:extLst>
      <p:ext uri="{BB962C8B-B14F-4D97-AF65-F5344CB8AC3E}">
        <p14:creationId xmlns:p14="http://schemas.microsoft.com/office/powerpoint/2010/main" val="333637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16</a:t>
            </a:fld>
            <a:endParaRPr lang="en-CA" dirty="0"/>
          </a:p>
        </p:txBody>
      </p:sp>
      <p:sp>
        <p:nvSpPr>
          <p:cNvPr id="4" name="TextBox 3"/>
          <p:cNvSpPr txBox="1"/>
          <p:nvPr/>
        </p:nvSpPr>
        <p:spPr>
          <a:xfrm>
            <a:off x="1354041" y="2365923"/>
            <a:ext cx="6727371" cy="2708434"/>
          </a:xfrm>
          <a:prstGeom prst="rect">
            <a:avLst/>
          </a:prstGeom>
          <a:noFill/>
        </p:spPr>
        <p:txBody>
          <a:bodyPr wrap="square" rtlCol="0">
            <a:spAutoFit/>
          </a:bodyPr>
          <a:lstStyle/>
          <a:p>
            <a:pPr marL="457200" indent="-457200">
              <a:spcAft>
                <a:spcPts val="1200"/>
              </a:spcAft>
              <a:buFont typeface="+mj-lt"/>
              <a:buAutoNum type="arabicPeriod"/>
            </a:pPr>
            <a:r>
              <a:rPr lang="en-CA" sz="2600" dirty="0" smtClean="0">
                <a:solidFill>
                  <a:schemeClr val="bg1">
                    <a:lumMod val="75000"/>
                  </a:schemeClr>
                </a:solidFill>
              </a:rPr>
              <a:t>Assessing </a:t>
            </a:r>
            <a:r>
              <a:rPr lang="en-CA" sz="2600" dirty="0">
                <a:solidFill>
                  <a:schemeClr val="bg1">
                    <a:lumMod val="75000"/>
                  </a:schemeClr>
                </a:solidFill>
              </a:rPr>
              <a:t>What’s in Focus</a:t>
            </a:r>
          </a:p>
          <a:p>
            <a:pPr marL="457200" indent="-457200">
              <a:spcAft>
                <a:spcPts val="1200"/>
              </a:spcAft>
              <a:buFont typeface="+mj-lt"/>
              <a:buAutoNum type="arabicPeriod"/>
            </a:pPr>
            <a:r>
              <a:rPr lang="en-CA" sz="2600" dirty="0" smtClean="0">
                <a:solidFill>
                  <a:schemeClr val="bg1">
                    <a:lumMod val="75000"/>
                  </a:schemeClr>
                </a:solidFill>
              </a:rPr>
              <a:t>A </a:t>
            </a:r>
            <a:r>
              <a:rPr lang="en-CA" sz="2600" dirty="0">
                <a:solidFill>
                  <a:schemeClr val="bg1">
                    <a:lumMod val="75000"/>
                  </a:schemeClr>
                </a:solidFill>
              </a:rPr>
              <a:t>Management Innovation</a:t>
            </a:r>
          </a:p>
          <a:p>
            <a:pPr marL="457200" indent="-457200">
              <a:spcAft>
                <a:spcPts val="1200"/>
              </a:spcAft>
              <a:buFont typeface="+mj-lt"/>
              <a:buAutoNum type="arabicPeriod"/>
            </a:pPr>
            <a:r>
              <a:rPr lang="en-CA" sz="2600" dirty="0" smtClean="0">
                <a:solidFill>
                  <a:schemeClr val="bg1">
                    <a:lumMod val="75000"/>
                  </a:schemeClr>
                </a:solidFill>
              </a:rPr>
              <a:t>Introduction </a:t>
            </a:r>
            <a:r>
              <a:rPr lang="en-CA" sz="2600" dirty="0">
                <a:solidFill>
                  <a:schemeClr val="bg1">
                    <a:lumMod val="75000"/>
                  </a:schemeClr>
                </a:solidFill>
              </a:rPr>
              <a:t>to REFOCUS</a:t>
            </a:r>
          </a:p>
          <a:p>
            <a:pPr marL="457200" indent="-457200">
              <a:spcAft>
                <a:spcPts val="1200"/>
              </a:spcAft>
              <a:buFont typeface="+mj-lt"/>
              <a:buAutoNum type="arabicPeriod"/>
            </a:pPr>
            <a:r>
              <a:rPr lang="en-CA" sz="2600" b="1" dirty="0" smtClean="0"/>
              <a:t>The Stories of AASHE Members</a:t>
            </a:r>
            <a:endParaRPr lang="en-CA" sz="2600" b="1" dirty="0"/>
          </a:p>
          <a:p>
            <a:pPr marL="457200" indent="-457200">
              <a:spcAft>
                <a:spcPts val="1200"/>
              </a:spcAft>
              <a:buFont typeface="+mj-lt"/>
              <a:buAutoNum type="arabicPeriod"/>
            </a:pPr>
            <a:r>
              <a:rPr lang="en-CA" sz="2600" dirty="0" smtClean="0"/>
              <a:t>Question </a:t>
            </a:r>
            <a:r>
              <a:rPr lang="en-CA" sz="2600" dirty="0"/>
              <a:t>&amp; Answer Period</a:t>
            </a:r>
          </a:p>
        </p:txBody>
      </p:sp>
      <p:sp>
        <p:nvSpPr>
          <p:cNvPr id="8" name="Round Diagonal Corner Rectangle 7"/>
          <p:cNvSpPr/>
          <p:nvPr/>
        </p:nvSpPr>
        <p:spPr>
          <a:xfrm>
            <a:off x="574487" y="1670115"/>
            <a:ext cx="7860890" cy="4100051"/>
          </a:xfrm>
          <a:prstGeom prst="round2Diag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101375" y="498289"/>
            <a:ext cx="6268064"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WEBINAR AGENDA</a:t>
            </a:r>
          </a:p>
        </p:txBody>
      </p:sp>
    </p:spTree>
    <p:extLst>
      <p:ext uri="{BB962C8B-B14F-4D97-AF65-F5344CB8AC3E}">
        <p14:creationId xmlns:p14="http://schemas.microsoft.com/office/powerpoint/2010/main" val="4022341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51153DBC-4034-4683-A1AE-713B33F69279}" type="slidenum">
              <a:rPr lang="en-CA" smtClean="0"/>
              <a:pPr/>
              <a:t>17</a:t>
            </a:fld>
            <a:endParaRPr lang="en-CA" dirty="0"/>
          </a:p>
        </p:txBody>
      </p:sp>
      <p:sp>
        <p:nvSpPr>
          <p:cNvPr id="7" name="Rectangle 6"/>
          <p:cNvSpPr/>
          <p:nvPr/>
        </p:nvSpPr>
        <p:spPr>
          <a:xfrm>
            <a:off x="794080" y="1665744"/>
            <a:ext cx="7796463" cy="4093428"/>
          </a:xfrm>
          <a:prstGeom prst="rect">
            <a:avLst/>
          </a:prstGeom>
        </p:spPr>
        <p:txBody>
          <a:bodyPr wrap="square">
            <a:spAutoFit/>
          </a:bodyPr>
          <a:lstStyle/>
          <a:p>
            <a:pPr fontAlgn="base">
              <a:spcAft>
                <a:spcPts val="1200"/>
              </a:spcAft>
            </a:pPr>
            <a:r>
              <a:rPr lang="en-CA" sz="2000" b="1" dirty="0"/>
              <a:t>Dates</a:t>
            </a:r>
            <a:r>
              <a:rPr lang="en-CA" sz="2000" dirty="0"/>
              <a:t>: </a:t>
            </a:r>
            <a:r>
              <a:rPr lang="en-CA" sz="2000" dirty="0" smtClean="0"/>
              <a:t>August 8</a:t>
            </a:r>
            <a:r>
              <a:rPr lang="en-CA" sz="2000" baseline="30000" dirty="0" smtClean="0"/>
              <a:t>th</a:t>
            </a:r>
            <a:r>
              <a:rPr lang="en-CA" sz="2000" dirty="0"/>
              <a:t> (afternoon only) &amp; </a:t>
            </a:r>
            <a:r>
              <a:rPr lang="en-CA" sz="2000" dirty="0" smtClean="0"/>
              <a:t>August 9</a:t>
            </a:r>
            <a:r>
              <a:rPr lang="en-CA" sz="2000" baseline="30000" dirty="0" smtClean="0"/>
              <a:t>th</a:t>
            </a:r>
            <a:r>
              <a:rPr lang="en-CA" sz="2000" dirty="0" smtClean="0"/>
              <a:t>, 201. </a:t>
            </a:r>
            <a:endParaRPr lang="en-CA" sz="2000" dirty="0" smtClean="0"/>
          </a:p>
          <a:p>
            <a:pPr fontAlgn="base">
              <a:spcAft>
                <a:spcPts val="1200"/>
              </a:spcAft>
            </a:pPr>
            <a:r>
              <a:rPr lang="en-CA" sz="2000" b="1" dirty="0" smtClean="0"/>
              <a:t>Location</a:t>
            </a:r>
            <a:r>
              <a:rPr lang="en-CA" sz="2000" dirty="0"/>
              <a:t>: </a:t>
            </a:r>
            <a:r>
              <a:rPr lang="en-CA" sz="2000" dirty="0" smtClean="0"/>
              <a:t>University of Illinois at Chicago</a:t>
            </a:r>
            <a:endParaRPr lang="en-CA" sz="2000" dirty="0"/>
          </a:p>
          <a:p>
            <a:pPr fontAlgn="base">
              <a:spcAft>
                <a:spcPts val="1200"/>
              </a:spcAft>
            </a:pPr>
            <a:r>
              <a:rPr lang="en-CA" sz="2000" b="1" dirty="0" smtClean="0"/>
              <a:t>Registration </a:t>
            </a:r>
            <a:r>
              <a:rPr lang="en-CA" sz="2000" b="1" dirty="0"/>
              <a:t>Fee</a:t>
            </a:r>
            <a:r>
              <a:rPr lang="en-CA" sz="2000" dirty="0"/>
              <a:t>: $450 (AASHE members), $550 (AASHE non-members) </a:t>
            </a:r>
            <a:endParaRPr lang="en-CA" sz="2000" dirty="0" smtClean="0"/>
          </a:p>
          <a:p>
            <a:pPr fontAlgn="base">
              <a:spcAft>
                <a:spcPts val="1200"/>
              </a:spcAft>
            </a:pPr>
            <a:r>
              <a:rPr lang="en-CA" sz="2000" dirty="0" smtClean="0"/>
              <a:t>To </a:t>
            </a:r>
            <a:r>
              <a:rPr lang="en-CA" sz="2000" dirty="0"/>
              <a:t>ensure a good fit between the workshop and attendees, a </a:t>
            </a:r>
            <a:r>
              <a:rPr lang="en-CA" sz="2000" u="sng" dirty="0">
                <a:hlinkClick r:id="rId2"/>
              </a:rPr>
              <a:t>short on-line application</a:t>
            </a:r>
            <a:r>
              <a:rPr lang="en-CA" sz="2000" dirty="0"/>
              <a:t> is required.</a:t>
            </a:r>
          </a:p>
          <a:p>
            <a:r>
              <a:rPr lang="en-CA" sz="2000" b="1" dirty="0"/>
              <a:t>Applications will be accepted on a rolling basis. Review of applications will begin on June 17, 2019, </a:t>
            </a:r>
            <a:r>
              <a:rPr lang="en-CA" sz="2000" dirty="0"/>
              <a:t>and continue until space is filled; early application is recommended.</a:t>
            </a:r>
            <a:r>
              <a:rPr lang="en-CA" sz="2000" dirty="0" smtClean="0"/>
              <a:t/>
            </a:r>
            <a:br>
              <a:rPr lang="en-CA" sz="2000" dirty="0" smtClean="0"/>
            </a:br>
            <a:endParaRPr lang="en-CA" sz="2000" dirty="0" smtClean="0"/>
          </a:p>
          <a:p>
            <a:r>
              <a:rPr lang="en-CA" sz="2000" dirty="0" smtClean="0"/>
              <a:t>The </a:t>
            </a:r>
            <a:r>
              <a:rPr lang="en-CA" sz="2000" dirty="0" smtClean="0"/>
              <a:t>workshop is limited to 30 participants. If the event fills-up, we may close the registration process </a:t>
            </a:r>
            <a:r>
              <a:rPr lang="en-CA" sz="2000" dirty="0" smtClean="0"/>
              <a:t>sooner.  </a:t>
            </a:r>
            <a:r>
              <a:rPr lang="en-CA" sz="2000" b="1" i="1" u="sng" dirty="0" smtClean="0">
                <a:hlinkClick r:id="rId3"/>
              </a:rPr>
              <a:t>Register </a:t>
            </a:r>
            <a:r>
              <a:rPr lang="en-CA" sz="2000" b="1" i="1" u="sng" dirty="0">
                <a:hlinkClick r:id="rId3"/>
              </a:rPr>
              <a:t>today to secure your spot!</a:t>
            </a:r>
            <a:endParaRPr lang="en-CA" sz="2000" dirty="0"/>
          </a:p>
        </p:txBody>
      </p:sp>
      <p:cxnSp>
        <p:nvCxnSpPr>
          <p:cNvPr id="20" name="Straight Connector 19"/>
          <p:cNvCxnSpPr/>
          <p:nvPr/>
        </p:nvCxnSpPr>
        <p:spPr>
          <a:xfrm>
            <a:off x="2775803"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5299" y="250725"/>
            <a:ext cx="6410891"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August </a:t>
            </a:r>
            <a:r>
              <a:rPr lang="en-US" sz="2800" cap="small" dirty="0" smtClean="0">
                <a:latin typeface="Arial" panose="020B0604020202020204" pitchFamily="34" charset="0"/>
                <a:cs typeface="Arial" panose="020B0604020202020204" pitchFamily="34" charset="0"/>
              </a:rPr>
              <a:t>Certification </a:t>
            </a:r>
          </a:p>
          <a:p>
            <a:r>
              <a:rPr lang="en-US" sz="2800" cap="small" dirty="0" smtClean="0">
                <a:latin typeface="Arial" panose="020B0604020202020204" pitchFamily="34" charset="0"/>
                <a:cs typeface="Arial" panose="020B0604020202020204" pitchFamily="34" charset="0"/>
              </a:rPr>
              <a:t>Workshop </a:t>
            </a:r>
            <a:r>
              <a:rPr lang="en-US" sz="2800" cap="small" dirty="0" smtClean="0">
                <a:latin typeface="Arial" panose="020B0604020202020204" pitchFamily="34" charset="0"/>
                <a:cs typeface="Arial" panose="020B0604020202020204" pitchFamily="34" charset="0"/>
              </a:rPr>
              <a:t>Details</a:t>
            </a:r>
          </a:p>
        </p:txBody>
      </p:sp>
    </p:spTree>
    <p:extLst>
      <p:ext uri="{BB962C8B-B14F-4D97-AF65-F5344CB8AC3E}">
        <p14:creationId xmlns:p14="http://schemas.microsoft.com/office/powerpoint/2010/main" val="3111170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18</a:t>
            </a:fld>
            <a:endParaRPr lang="en-CA" dirty="0"/>
          </a:p>
        </p:txBody>
      </p:sp>
      <p:sp>
        <p:nvSpPr>
          <p:cNvPr id="4" name="TextBox 3"/>
          <p:cNvSpPr txBox="1"/>
          <p:nvPr/>
        </p:nvSpPr>
        <p:spPr>
          <a:xfrm>
            <a:off x="1354041" y="2365923"/>
            <a:ext cx="6727371" cy="2708434"/>
          </a:xfrm>
          <a:prstGeom prst="rect">
            <a:avLst/>
          </a:prstGeom>
          <a:noFill/>
        </p:spPr>
        <p:txBody>
          <a:bodyPr wrap="square" rtlCol="0">
            <a:spAutoFit/>
          </a:bodyPr>
          <a:lstStyle/>
          <a:p>
            <a:pPr marL="457200" indent="-457200">
              <a:spcAft>
                <a:spcPts val="1200"/>
              </a:spcAft>
              <a:buFont typeface="+mj-lt"/>
              <a:buAutoNum type="arabicPeriod"/>
            </a:pPr>
            <a:r>
              <a:rPr lang="en-CA" sz="2600" dirty="0" smtClean="0">
                <a:solidFill>
                  <a:schemeClr val="bg1">
                    <a:lumMod val="75000"/>
                  </a:schemeClr>
                </a:solidFill>
              </a:rPr>
              <a:t>Assessing </a:t>
            </a:r>
            <a:r>
              <a:rPr lang="en-CA" sz="2600" dirty="0">
                <a:solidFill>
                  <a:schemeClr val="bg1">
                    <a:lumMod val="75000"/>
                  </a:schemeClr>
                </a:solidFill>
              </a:rPr>
              <a:t>What’s in Focus</a:t>
            </a:r>
          </a:p>
          <a:p>
            <a:pPr marL="457200" indent="-457200">
              <a:spcAft>
                <a:spcPts val="1200"/>
              </a:spcAft>
              <a:buFont typeface="+mj-lt"/>
              <a:buAutoNum type="arabicPeriod"/>
            </a:pPr>
            <a:r>
              <a:rPr lang="en-CA" sz="2600" dirty="0" smtClean="0">
                <a:solidFill>
                  <a:schemeClr val="bg1">
                    <a:lumMod val="75000"/>
                  </a:schemeClr>
                </a:solidFill>
              </a:rPr>
              <a:t>A </a:t>
            </a:r>
            <a:r>
              <a:rPr lang="en-CA" sz="2600" dirty="0">
                <a:solidFill>
                  <a:schemeClr val="bg1">
                    <a:lumMod val="75000"/>
                  </a:schemeClr>
                </a:solidFill>
              </a:rPr>
              <a:t>Management Innovation</a:t>
            </a:r>
          </a:p>
          <a:p>
            <a:pPr marL="457200" indent="-457200">
              <a:spcAft>
                <a:spcPts val="1200"/>
              </a:spcAft>
              <a:buFont typeface="+mj-lt"/>
              <a:buAutoNum type="arabicPeriod"/>
            </a:pPr>
            <a:r>
              <a:rPr lang="en-CA" sz="2600" dirty="0" smtClean="0">
                <a:solidFill>
                  <a:schemeClr val="bg1">
                    <a:lumMod val="75000"/>
                  </a:schemeClr>
                </a:solidFill>
              </a:rPr>
              <a:t>Introduction </a:t>
            </a:r>
            <a:r>
              <a:rPr lang="en-CA" sz="2600" dirty="0">
                <a:solidFill>
                  <a:schemeClr val="bg1">
                    <a:lumMod val="75000"/>
                  </a:schemeClr>
                </a:solidFill>
              </a:rPr>
              <a:t>to REFOCUS</a:t>
            </a:r>
          </a:p>
          <a:p>
            <a:pPr marL="457200" indent="-457200">
              <a:spcAft>
                <a:spcPts val="1200"/>
              </a:spcAft>
              <a:buFont typeface="+mj-lt"/>
              <a:buAutoNum type="arabicPeriod"/>
            </a:pPr>
            <a:r>
              <a:rPr lang="en-CA" sz="2600" dirty="0" smtClean="0">
                <a:solidFill>
                  <a:schemeClr val="bg1">
                    <a:lumMod val="75000"/>
                  </a:schemeClr>
                </a:solidFill>
              </a:rPr>
              <a:t>The Stories of AASHE Members</a:t>
            </a:r>
            <a:endParaRPr lang="en-CA" sz="2600" dirty="0">
              <a:solidFill>
                <a:schemeClr val="bg1">
                  <a:lumMod val="75000"/>
                </a:schemeClr>
              </a:solidFill>
            </a:endParaRPr>
          </a:p>
          <a:p>
            <a:pPr marL="457200" indent="-457200">
              <a:spcAft>
                <a:spcPts val="1200"/>
              </a:spcAft>
              <a:buFont typeface="+mj-lt"/>
              <a:buAutoNum type="arabicPeriod"/>
            </a:pPr>
            <a:r>
              <a:rPr lang="en-CA" sz="2600" b="1" dirty="0" smtClean="0"/>
              <a:t>Question </a:t>
            </a:r>
            <a:r>
              <a:rPr lang="en-CA" sz="2600" b="1" dirty="0"/>
              <a:t>&amp; Answer Period</a:t>
            </a:r>
          </a:p>
        </p:txBody>
      </p:sp>
      <p:sp>
        <p:nvSpPr>
          <p:cNvPr id="8" name="Round Diagonal Corner Rectangle 7"/>
          <p:cNvSpPr/>
          <p:nvPr/>
        </p:nvSpPr>
        <p:spPr>
          <a:xfrm>
            <a:off x="574487" y="1670115"/>
            <a:ext cx="7860890" cy="4100051"/>
          </a:xfrm>
          <a:prstGeom prst="round2Diag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101375" y="498289"/>
            <a:ext cx="6268064"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WEBINAR AGENDA</a:t>
            </a:r>
          </a:p>
        </p:txBody>
      </p:sp>
    </p:spTree>
    <p:extLst>
      <p:ext uri="{BB962C8B-B14F-4D97-AF65-F5344CB8AC3E}">
        <p14:creationId xmlns:p14="http://schemas.microsoft.com/office/powerpoint/2010/main" val="704170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19</a:t>
            </a:fld>
            <a:endParaRPr lang="en-CA" dirty="0"/>
          </a:p>
        </p:txBody>
      </p:sp>
      <p:sp>
        <p:nvSpPr>
          <p:cNvPr id="9" name="TextBox 8"/>
          <p:cNvSpPr txBox="1"/>
          <p:nvPr/>
        </p:nvSpPr>
        <p:spPr>
          <a:xfrm>
            <a:off x="3215148" y="503061"/>
            <a:ext cx="5928852"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QUESTION &amp; ANSWER PERIOD</a:t>
            </a:r>
          </a:p>
        </p:txBody>
      </p:sp>
      <p:pic>
        <p:nvPicPr>
          <p:cNvPr id="2050" name="Picture 2" descr="Image result for question and ans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109037"/>
            <a:ext cx="6477000" cy="32385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38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2</a:t>
            </a:fld>
            <a:endParaRPr lang="en-CA" dirty="0"/>
          </a:p>
        </p:txBody>
      </p:sp>
      <p:sp>
        <p:nvSpPr>
          <p:cNvPr id="4" name="TextBox 3"/>
          <p:cNvSpPr txBox="1"/>
          <p:nvPr/>
        </p:nvSpPr>
        <p:spPr>
          <a:xfrm>
            <a:off x="1354041" y="2365923"/>
            <a:ext cx="6727371" cy="2708434"/>
          </a:xfrm>
          <a:prstGeom prst="rect">
            <a:avLst/>
          </a:prstGeom>
          <a:noFill/>
        </p:spPr>
        <p:txBody>
          <a:bodyPr wrap="square" rtlCol="0">
            <a:spAutoFit/>
          </a:bodyPr>
          <a:lstStyle/>
          <a:p>
            <a:pPr marL="457200" indent="-457200">
              <a:spcAft>
                <a:spcPts val="1200"/>
              </a:spcAft>
              <a:buFont typeface="+mj-lt"/>
              <a:buAutoNum type="arabicPeriod"/>
            </a:pPr>
            <a:r>
              <a:rPr lang="en-CA" sz="2600" b="1" dirty="0" smtClean="0"/>
              <a:t>Assessing </a:t>
            </a:r>
            <a:r>
              <a:rPr lang="en-CA" sz="2600" b="1" dirty="0"/>
              <a:t>What’s in Focus</a:t>
            </a:r>
          </a:p>
          <a:p>
            <a:pPr marL="457200" indent="-457200">
              <a:spcAft>
                <a:spcPts val="1200"/>
              </a:spcAft>
              <a:buFont typeface="+mj-lt"/>
              <a:buAutoNum type="arabicPeriod"/>
            </a:pPr>
            <a:r>
              <a:rPr lang="en-CA" sz="2600" dirty="0" smtClean="0"/>
              <a:t>Sustainability as </a:t>
            </a:r>
            <a:r>
              <a:rPr lang="en-CA" sz="2600" dirty="0"/>
              <a:t>a Management Innovation</a:t>
            </a:r>
          </a:p>
          <a:p>
            <a:pPr marL="457200" indent="-457200">
              <a:spcAft>
                <a:spcPts val="1200"/>
              </a:spcAft>
              <a:buFont typeface="+mj-lt"/>
              <a:buAutoNum type="arabicPeriod"/>
            </a:pPr>
            <a:r>
              <a:rPr lang="en-CA" sz="2600" dirty="0" smtClean="0"/>
              <a:t>Introduction </a:t>
            </a:r>
            <a:r>
              <a:rPr lang="en-CA" sz="2600" dirty="0"/>
              <a:t>to REFOCUS</a:t>
            </a:r>
          </a:p>
          <a:p>
            <a:pPr marL="457200" indent="-457200">
              <a:spcAft>
                <a:spcPts val="1200"/>
              </a:spcAft>
              <a:buFont typeface="+mj-lt"/>
              <a:buAutoNum type="arabicPeriod"/>
            </a:pPr>
            <a:r>
              <a:rPr lang="en-CA" sz="2600" dirty="0" smtClean="0"/>
              <a:t>The Stories of AASHE Members</a:t>
            </a:r>
            <a:endParaRPr lang="en-CA" sz="2600" dirty="0"/>
          </a:p>
          <a:p>
            <a:pPr marL="457200" indent="-457200">
              <a:spcAft>
                <a:spcPts val="1200"/>
              </a:spcAft>
              <a:buFont typeface="+mj-lt"/>
              <a:buAutoNum type="arabicPeriod"/>
            </a:pPr>
            <a:r>
              <a:rPr lang="en-CA" sz="2600" dirty="0" smtClean="0"/>
              <a:t>Question </a:t>
            </a:r>
            <a:r>
              <a:rPr lang="en-CA" sz="2600" dirty="0"/>
              <a:t>&amp; Answer Period</a:t>
            </a:r>
          </a:p>
        </p:txBody>
      </p:sp>
      <p:sp>
        <p:nvSpPr>
          <p:cNvPr id="8" name="Round Diagonal Corner Rectangle 7"/>
          <p:cNvSpPr/>
          <p:nvPr/>
        </p:nvSpPr>
        <p:spPr>
          <a:xfrm>
            <a:off x="574487" y="1670115"/>
            <a:ext cx="7860890" cy="4100051"/>
          </a:xfrm>
          <a:prstGeom prst="round2Diag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101375" y="498289"/>
            <a:ext cx="6268064"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WEBINAR AGENDA</a:t>
            </a:r>
          </a:p>
        </p:txBody>
      </p:sp>
    </p:spTree>
    <p:extLst>
      <p:ext uri="{BB962C8B-B14F-4D97-AF65-F5344CB8AC3E}">
        <p14:creationId xmlns:p14="http://schemas.microsoft.com/office/powerpoint/2010/main" val="1821526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51153DBC-4034-4683-A1AE-713B33F69279}" type="slidenum">
              <a:rPr lang="en-CA" smtClean="0"/>
              <a:pPr/>
              <a:t>20</a:t>
            </a:fld>
            <a:endParaRPr lang="en-CA" dirty="0"/>
          </a:p>
        </p:txBody>
      </p:sp>
      <p:sp>
        <p:nvSpPr>
          <p:cNvPr id="7" name="Rectangle 6"/>
          <p:cNvSpPr/>
          <p:nvPr/>
        </p:nvSpPr>
        <p:spPr>
          <a:xfrm>
            <a:off x="794080" y="1665744"/>
            <a:ext cx="7796463" cy="4093428"/>
          </a:xfrm>
          <a:prstGeom prst="rect">
            <a:avLst/>
          </a:prstGeom>
        </p:spPr>
        <p:txBody>
          <a:bodyPr wrap="square">
            <a:spAutoFit/>
          </a:bodyPr>
          <a:lstStyle/>
          <a:p>
            <a:pPr fontAlgn="base">
              <a:spcAft>
                <a:spcPts val="1200"/>
              </a:spcAft>
            </a:pPr>
            <a:r>
              <a:rPr lang="en-CA" sz="2000" b="1" dirty="0"/>
              <a:t>Dates</a:t>
            </a:r>
            <a:r>
              <a:rPr lang="en-CA" sz="2000" dirty="0"/>
              <a:t>: </a:t>
            </a:r>
            <a:r>
              <a:rPr lang="en-CA" sz="2000" dirty="0" smtClean="0"/>
              <a:t>August 8</a:t>
            </a:r>
            <a:r>
              <a:rPr lang="en-CA" sz="2000" baseline="30000" dirty="0" smtClean="0"/>
              <a:t>th</a:t>
            </a:r>
            <a:r>
              <a:rPr lang="en-CA" sz="2000" dirty="0"/>
              <a:t> (afternoon only) &amp; </a:t>
            </a:r>
            <a:r>
              <a:rPr lang="en-CA" sz="2000" dirty="0" smtClean="0"/>
              <a:t>August 9</a:t>
            </a:r>
            <a:r>
              <a:rPr lang="en-CA" sz="2000" baseline="30000" dirty="0" smtClean="0"/>
              <a:t>th</a:t>
            </a:r>
            <a:r>
              <a:rPr lang="en-CA" sz="2000" dirty="0" smtClean="0"/>
              <a:t>, 201. </a:t>
            </a:r>
            <a:endParaRPr lang="en-CA" sz="2000" dirty="0" smtClean="0"/>
          </a:p>
          <a:p>
            <a:pPr fontAlgn="base">
              <a:spcAft>
                <a:spcPts val="1200"/>
              </a:spcAft>
            </a:pPr>
            <a:r>
              <a:rPr lang="en-CA" sz="2000" b="1" dirty="0" smtClean="0"/>
              <a:t>Location</a:t>
            </a:r>
            <a:r>
              <a:rPr lang="en-CA" sz="2000" dirty="0"/>
              <a:t>: </a:t>
            </a:r>
            <a:r>
              <a:rPr lang="en-CA" sz="2000" dirty="0" smtClean="0"/>
              <a:t>University of Illinois at Chicago</a:t>
            </a:r>
            <a:endParaRPr lang="en-CA" sz="2000" dirty="0"/>
          </a:p>
          <a:p>
            <a:pPr fontAlgn="base">
              <a:spcAft>
                <a:spcPts val="1200"/>
              </a:spcAft>
            </a:pPr>
            <a:r>
              <a:rPr lang="en-CA" sz="2000" b="1" dirty="0" smtClean="0"/>
              <a:t>Registration </a:t>
            </a:r>
            <a:r>
              <a:rPr lang="en-CA" sz="2000" b="1" dirty="0"/>
              <a:t>Fee</a:t>
            </a:r>
            <a:r>
              <a:rPr lang="en-CA" sz="2000" dirty="0"/>
              <a:t>: $450 (AASHE members), $550 (AASHE non-members) </a:t>
            </a:r>
            <a:endParaRPr lang="en-CA" sz="2000" dirty="0" smtClean="0"/>
          </a:p>
          <a:p>
            <a:pPr fontAlgn="base">
              <a:spcAft>
                <a:spcPts val="1200"/>
              </a:spcAft>
            </a:pPr>
            <a:r>
              <a:rPr lang="en-CA" sz="2000" dirty="0" smtClean="0"/>
              <a:t>To </a:t>
            </a:r>
            <a:r>
              <a:rPr lang="en-CA" sz="2000" dirty="0"/>
              <a:t>ensure a good fit between the workshop and attendees, a </a:t>
            </a:r>
            <a:r>
              <a:rPr lang="en-CA" sz="2000" u="sng" dirty="0">
                <a:hlinkClick r:id="rId2"/>
              </a:rPr>
              <a:t>short on-line application</a:t>
            </a:r>
            <a:r>
              <a:rPr lang="en-CA" sz="2000" dirty="0"/>
              <a:t> is required.</a:t>
            </a:r>
          </a:p>
          <a:p>
            <a:r>
              <a:rPr lang="en-CA" sz="2000" b="1" dirty="0"/>
              <a:t>Applications will be accepted on a rolling basis. Review of applications will begin on June 17, 2019, </a:t>
            </a:r>
            <a:r>
              <a:rPr lang="en-CA" sz="2000" dirty="0"/>
              <a:t>and continue until space is filled; early application is recommended.</a:t>
            </a:r>
            <a:r>
              <a:rPr lang="en-CA" sz="2000" dirty="0" smtClean="0"/>
              <a:t/>
            </a:r>
            <a:br>
              <a:rPr lang="en-CA" sz="2000" dirty="0" smtClean="0"/>
            </a:br>
            <a:endParaRPr lang="en-CA" sz="2000" dirty="0" smtClean="0"/>
          </a:p>
          <a:p>
            <a:r>
              <a:rPr lang="en-CA" sz="2000" dirty="0" smtClean="0"/>
              <a:t>The </a:t>
            </a:r>
            <a:r>
              <a:rPr lang="en-CA" sz="2000" dirty="0" smtClean="0"/>
              <a:t>workshop is limited to 30 participants. If the event fills-up, we may close the registration process </a:t>
            </a:r>
            <a:r>
              <a:rPr lang="en-CA" sz="2000" dirty="0" smtClean="0"/>
              <a:t>sooner.  </a:t>
            </a:r>
            <a:r>
              <a:rPr lang="en-CA" sz="2000" b="1" i="1" u="sng" dirty="0" smtClean="0">
                <a:hlinkClick r:id="rId3"/>
              </a:rPr>
              <a:t>Register </a:t>
            </a:r>
            <a:r>
              <a:rPr lang="en-CA" sz="2000" b="1" i="1" u="sng" dirty="0">
                <a:hlinkClick r:id="rId3"/>
              </a:rPr>
              <a:t>today to secure your spot!</a:t>
            </a:r>
            <a:endParaRPr lang="en-CA" sz="2000" dirty="0"/>
          </a:p>
        </p:txBody>
      </p:sp>
      <p:cxnSp>
        <p:nvCxnSpPr>
          <p:cNvPr id="20" name="Straight Connector 19"/>
          <p:cNvCxnSpPr/>
          <p:nvPr/>
        </p:nvCxnSpPr>
        <p:spPr>
          <a:xfrm>
            <a:off x="2775803"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5299" y="250725"/>
            <a:ext cx="6410891"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August </a:t>
            </a:r>
            <a:r>
              <a:rPr lang="en-US" sz="2800" cap="small" dirty="0" smtClean="0">
                <a:latin typeface="Arial" panose="020B0604020202020204" pitchFamily="34" charset="0"/>
                <a:cs typeface="Arial" panose="020B0604020202020204" pitchFamily="34" charset="0"/>
              </a:rPr>
              <a:t>Certification </a:t>
            </a:r>
          </a:p>
          <a:p>
            <a:r>
              <a:rPr lang="en-US" sz="2800" cap="small" dirty="0" smtClean="0">
                <a:latin typeface="Arial" panose="020B0604020202020204" pitchFamily="34" charset="0"/>
                <a:cs typeface="Arial" panose="020B0604020202020204" pitchFamily="34" charset="0"/>
              </a:rPr>
              <a:t>Workshop </a:t>
            </a:r>
            <a:r>
              <a:rPr lang="en-US" sz="2800" cap="small" dirty="0" smtClean="0">
                <a:latin typeface="Arial" panose="020B0604020202020204" pitchFamily="34" charset="0"/>
                <a:cs typeface="Arial" panose="020B0604020202020204" pitchFamily="34" charset="0"/>
              </a:rPr>
              <a:t>Details</a:t>
            </a:r>
          </a:p>
        </p:txBody>
      </p:sp>
    </p:spTree>
    <p:extLst>
      <p:ext uri="{BB962C8B-B14F-4D97-AF65-F5344CB8AC3E}">
        <p14:creationId xmlns:p14="http://schemas.microsoft.com/office/powerpoint/2010/main" val="3596932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21</a:t>
            </a:fld>
            <a:endParaRPr lang="en-CA" dirty="0"/>
          </a:p>
        </p:txBody>
      </p:sp>
      <p:sp>
        <p:nvSpPr>
          <p:cNvPr id="7" name="TextBox 6"/>
          <p:cNvSpPr txBox="1"/>
          <p:nvPr/>
        </p:nvSpPr>
        <p:spPr>
          <a:xfrm>
            <a:off x="2457756" y="3428999"/>
            <a:ext cx="4228488" cy="2462213"/>
          </a:xfrm>
          <a:prstGeom prst="rect">
            <a:avLst/>
          </a:prstGeom>
          <a:noFill/>
        </p:spPr>
        <p:txBody>
          <a:bodyPr wrap="square" rtlCol="0">
            <a:spAutoFit/>
          </a:bodyPr>
          <a:lstStyle/>
          <a:p>
            <a:pPr algn="ctr"/>
            <a:r>
              <a:rPr lang="en-US" sz="2200" b="1" dirty="0" smtClean="0"/>
              <a:t>Randy Sa’d</a:t>
            </a:r>
          </a:p>
          <a:p>
            <a:pPr algn="ctr"/>
            <a:endParaRPr lang="en-US" sz="2200" dirty="0" smtClean="0"/>
          </a:p>
          <a:p>
            <a:pPr algn="ctr"/>
            <a:r>
              <a:rPr lang="en-US" sz="2200" i="1" dirty="0" smtClean="0"/>
              <a:t>Founder &amp; Executive Director</a:t>
            </a:r>
          </a:p>
          <a:p>
            <a:pPr algn="ctr"/>
            <a:r>
              <a:rPr lang="en-US" sz="2200" dirty="0" smtClean="0"/>
              <a:t>REFOCUS</a:t>
            </a:r>
          </a:p>
          <a:p>
            <a:pPr algn="ctr"/>
            <a:endParaRPr lang="en-US" sz="2200" dirty="0" smtClean="0"/>
          </a:p>
          <a:p>
            <a:pPr algn="ctr"/>
            <a:r>
              <a:rPr lang="en-US" sz="2200" dirty="0" smtClean="0"/>
              <a:t>randy@refocussustainability.com</a:t>
            </a:r>
            <a:endParaRPr lang="en-US" sz="2200" dirty="0"/>
          </a:p>
          <a:p>
            <a:pPr algn="ctr"/>
            <a:r>
              <a:rPr lang="en-US" sz="2200" dirty="0">
                <a:hlinkClick r:id="rId2"/>
              </a:rPr>
              <a:t>www.refocussustainability.com</a:t>
            </a:r>
            <a:endParaRPr lang="en-CA" sz="2200" dirty="0"/>
          </a:p>
        </p:txBody>
      </p:sp>
      <p:sp>
        <p:nvSpPr>
          <p:cNvPr id="9" name="TextBox 8"/>
          <p:cNvSpPr txBox="1"/>
          <p:nvPr/>
        </p:nvSpPr>
        <p:spPr>
          <a:xfrm>
            <a:off x="3215148" y="503061"/>
            <a:ext cx="5928852"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CONCLUSION</a:t>
            </a:r>
            <a:endParaRPr lang="en-US" sz="2800" cap="small" dirty="0" smtClean="0">
              <a:latin typeface="Arial" panose="020B0604020202020204" pitchFamily="34" charset="0"/>
              <a:cs typeface="Arial" panose="020B0604020202020204" pitchFamily="34" charset="0"/>
            </a:endParaRPr>
          </a:p>
        </p:txBody>
      </p:sp>
      <p:pic>
        <p:nvPicPr>
          <p:cNvPr id="13318" name="Picture 6" descr="Image result for THANKS"/>
          <p:cNvPicPr>
            <a:picLocks noChangeAspect="1" noChangeArrowheads="1"/>
          </p:cNvPicPr>
          <p:nvPr/>
        </p:nvPicPr>
        <p:blipFill rotWithShape="1">
          <a:blip r:embed="rId3">
            <a:extLst>
              <a:ext uri="{28A0092B-C50C-407E-A947-70E740481C1C}">
                <a14:useLocalDpi xmlns:a14="http://schemas.microsoft.com/office/drawing/2010/main" val="0"/>
              </a:ext>
            </a:extLst>
          </a:blip>
          <a:srcRect b="19028"/>
          <a:stretch/>
        </p:blipFill>
        <p:spPr bwMode="auto">
          <a:xfrm>
            <a:off x="2507052" y="1253605"/>
            <a:ext cx="4610100" cy="191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28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46013" y="207876"/>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3</a:t>
            </a:fld>
            <a:endParaRPr lang="en-CA" dirty="0"/>
          </a:p>
        </p:txBody>
      </p:sp>
      <p:sp>
        <p:nvSpPr>
          <p:cNvPr id="13" name="Rounded Rectangle 12"/>
          <p:cNvSpPr/>
          <p:nvPr/>
        </p:nvSpPr>
        <p:spPr>
          <a:xfrm>
            <a:off x="521407" y="1894119"/>
            <a:ext cx="8101185" cy="3519323"/>
          </a:xfrm>
          <a:prstGeom prst="roundRect">
            <a:avLst>
              <a:gd name="adj" fmla="val 13289"/>
            </a:avLst>
          </a:prstGeom>
          <a:solidFill>
            <a:srgbClr val="385D8A"/>
          </a:solidFill>
          <a:ln w="381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1105255" y="2366454"/>
            <a:ext cx="7325385" cy="2554545"/>
          </a:xfrm>
          <a:prstGeom prst="rect">
            <a:avLst/>
          </a:prstGeom>
          <a:noFill/>
        </p:spPr>
        <p:txBody>
          <a:bodyPr wrap="square" rtlCol="0">
            <a:spAutoFit/>
          </a:bodyPr>
          <a:lstStyle/>
          <a:p>
            <a:r>
              <a:rPr lang="en-CA" sz="3200" dirty="0">
                <a:solidFill>
                  <a:schemeClr val="bg1"/>
                </a:solidFill>
              </a:rPr>
              <a:t>“</a:t>
            </a:r>
            <a:r>
              <a:rPr lang="en-CA" sz="3200" i="1" dirty="0">
                <a:solidFill>
                  <a:schemeClr val="bg1"/>
                </a:solidFill>
              </a:rPr>
              <a:t>The most common source of mistakes in management decisions is the emphasis on finding the right answer rather than the right question</a:t>
            </a:r>
            <a:r>
              <a:rPr lang="en-CA" sz="3200" i="1" dirty="0" smtClean="0">
                <a:solidFill>
                  <a:schemeClr val="bg1"/>
                </a:solidFill>
              </a:rPr>
              <a:t>.”</a:t>
            </a:r>
            <a:endParaRPr lang="en-CA" sz="3200" i="1" dirty="0">
              <a:solidFill>
                <a:schemeClr val="bg1"/>
              </a:solidFill>
            </a:endParaRPr>
          </a:p>
          <a:p>
            <a:r>
              <a:rPr lang="en-CA" sz="3200" i="1" dirty="0" smtClean="0">
                <a:solidFill>
                  <a:schemeClr val="bg1"/>
                </a:solidFill>
              </a:rPr>
              <a:t>				</a:t>
            </a:r>
            <a:r>
              <a:rPr lang="en-US" sz="3200" dirty="0" smtClean="0">
                <a:solidFill>
                  <a:schemeClr val="bg1"/>
                </a:solidFill>
              </a:rPr>
              <a:t>Peter Drucker</a:t>
            </a:r>
          </a:p>
        </p:txBody>
      </p:sp>
      <p:sp>
        <p:nvSpPr>
          <p:cNvPr id="9" name="TextBox 8"/>
          <p:cNvSpPr txBox="1"/>
          <p:nvPr/>
        </p:nvSpPr>
        <p:spPr>
          <a:xfrm>
            <a:off x="2876639" y="185403"/>
            <a:ext cx="6280003"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ASSESSING WHAT’S IN FOCUS:  Are We Solving the </a:t>
            </a:r>
            <a:r>
              <a:rPr lang="en-US" sz="2800" cap="small" dirty="0">
                <a:latin typeface="Arial" panose="020B0604020202020204" pitchFamily="34" charset="0"/>
                <a:cs typeface="Arial" panose="020B0604020202020204" pitchFamily="34" charset="0"/>
              </a:rPr>
              <a:t>R</a:t>
            </a:r>
            <a:r>
              <a:rPr lang="en-US" sz="2800" cap="small" dirty="0" smtClean="0">
                <a:latin typeface="Arial" panose="020B0604020202020204" pitchFamily="34" charset="0"/>
                <a:cs typeface="Arial" panose="020B0604020202020204" pitchFamily="34" charset="0"/>
              </a:rPr>
              <a:t>ight Problem?</a:t>
            </a:r>
          </a:p>
        </p:txBody>
      </p:sp>
    </p:spTree>
    <p:extLst>
      <p:ext uri="{BB962C8B-B14F-4D97-AF65-F5344CB8AC3E}">
        <p14:creationId xmlns:p14="http://schemas.microsoft.com/office/powerpoint/2010/main" val="424732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2838"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4</a:t>
            </a:fld>
            <a:endParaRPr lang="en-CA" dirty="0"/>
          </a:p>
        </p:txBody>
      </p:sp>
      <p:pic>
        <p:nvPicPr>
          <p:cNvPr id="5122" name="Picture 2" descr="Image result for value cre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3" y="1583805"/>
            <a:ext cx="7478713" cy="42067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76639" y="233529"/>
            <a:ext cx="6280003"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ASSESSING WHAT’S IN FOCUS:  </a:t>
            </a:r>
            <a:r>
              <a:rPr lang="en-US" sz="2800" cap="small" dirty="0" smtClean="0">
                <a:latin typeface="Arial" panose="020B0604020202020204" pitchFamily="34" charset="0"/>
                <a:cs typeface="Arial" panose="020B0604020202020204" pitchFamily="34" charset="0"/>
              </a:rPr>
              <a:t>Why Does Your Program Exist?</a:t>
            </a:r>
            <a:endParaRPr lang="en-US" sz="2800" cap="smal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12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31693"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5</a:t>
            </a:fld>
            <a:endParaRPr lang="en-CA" dirty="0"/>
          </a:p>
        </p:txBody>
      </p:sp>
      <p:sp>
        <p:nvSpPr>
          <p:cNvPr id="15" name="TextBox 14"/>
          <p:cNvSpPr txBox="1"/>
          <p:nvPr/>
        </p:nvSpPr>
        <p:spPr>
          <a:xfrm>
            <a:off x="2876639" y="185403"/>
            <a:ext cx="6280003"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ASSESSING WHAT’S IN FOCUS:  Sustainability Movement Plateau</a:t>
            </a:r>
          </a:p>
        </p:txBody>
      </p:sp>
      <p:pic>
        <p:nvPicPr>
          <p:cNvPr id="1026" name="Picture 2" descr="Image result for plateau graphics"/>
          <p:cNvPicPr>
            <a:picLocks noChangeAspect="1" noChangeArrowheads="1"/>
          </p:cNvPicPr>
          <p:nvPr/>
        </p:nvPicPr>
        <p:blipFill rotWithShape="1">
          <a:blip r:embed="rId3">
            <a:extLst>
              <a:ext uri="{28A0092B-C50C-407E-A947-70E740481C1C}">
                <a14:useLocalDpi xmlns:a14="http://schemas.microsoft.com/office/drawing/2010/main" val="0"/>
              </a:ext>
            </a:extLst>
          </a:blip>
          <a:srcRect l="7967" t="22744" r="50177" b="6150"/>
          <a:stretch/>
        </p:blipFill>
        <p:spPr bwMode="auto">
          <a:xfrm>
            <a:off x="2105526" y="1623863"/>
            <a:ext cx="4932948" cy="49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5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2838"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6</a:t>
            </a:fld>
            <a:endParaRPr lang="en-CA" dirty="0"/>
          </a:p>
        </p:txBody>
      </p:sp>
      <p:sp>
        <p:nvSpPr>
          <p:cNvPr id="12" name="TextBox 11"/>
          <p:cNvSpPr txBox="1"/>
          <p:nvPr/>
        </p:nvSpPr>
        <p:spPr>
          <a:xfrm>
            <a:off x="1103721" y="2523263"/>
            <a:ext cx="6981501" cy="2215991"/>
          </a:xfrm>
          <a:prstGeom prst="rect">
            <a:avLst/>
          </a:prstGeom>
          <a:noFill/>
        </p:spPr>
        <p:txBody>
          <a:bodyPr wrap="square" rtlCol="0">
            <a:spAutoFit/>
          </a:bodyPr>
          <a:lstStyle/>
          <a:p>
            <a:pPr marL="514350" lvl="0" indent="-514350">
              <a:spcAft>
                <a:spcPts val="1200"/>
              </a:spcAft>
              <a:buFont typeface="+mj-lt"/>
              <a:buAutoNum type="arabicPeriod"/>
            </a:pPr>
            <a:r>
              <a:rPr lang="en-US" sz="3200" dirty="0" smtClean="0"/>
              <a:t>What purpose or function is your program established to deliver? </a:t>
            </a:r>
            <a:endParaRPr lang="en-US" sz="3200" dirty="0" smtClean="0"/>
          </a:p>
          <a:p>
            <a:pPr marL="514350" indent="-514350">
              <a:spcAft>
                <a:spcPts val="1200"/>
              </a:spcAft>
              <a:buFont typeface="+mj-lt"/>
              <a:buAutoNum type="arabicPeriod"/>
            </a:pPr>
            <a:r>
              <a:rPr lang="en-US" sz="3200" dirty="0" smtClean="0"/>
              <a:t>How do you or your boss measure the success of your program?</a:t>
            </a:r>
            <a:endParaRPr lang="en-CA" sz="3200" dirty="0"/>
          </a:p>
        </p:txBody>
      </p:sp>
      <p:sp>
        <p:nvSpPr>
          <p:cNvPr id="13" name="Rounded Rectangle 12"/>
          <p:cNvSpPr/>
          <p:nvPr/>
        </p:nvSpPr>
        <p:spPr>
          <a:xfrm>
            <a:off x="444294" y="1707351"/>
            <a:ext cx="8255411" cy="38478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2853465" y="185403"/>
            <a:ext cx="6433804" cy="954107"/>
          </a:xfrm>
          <a:prstGeom prst="rect">
            <a:avLst/>
          </a:prstGeom>
          <a:noFill/>
        </p:spPr>
        <p:txBody>
          <a:bodyPr wrap="square" rtlCol="0">
            <a:spAutoFit/>
          </a:bodyPr>
          <a:lstStyle/>
          <a:p>
            <a:r>
              <a:rPr lang="en-US" sz="2800" cap="small" dirty="0">
                <a:latin typeface="Arial" panose="020B0604020202020204" pitchFamily="34" charset="0"/>
                <a:cs typeface="Arial" panose="020B0604020202020204" pitchFamily="34" charset="0"/>
              </a:rPr>
              <a:t>ASSESSING WHAT’S IN </a:t>
            </a:r>
            <a:r>
              <a:rPr lang="en-US" sz="2800" cap="small" dirty="0" smtClean="0">
                <a:latin typeface="Arial" panose="020B0604020202020204" pitchFamily="34" charset="0"/>
                <a:cs typeface="Arial" panose="020B0604020202020204" pitchFamily="34" charset="0"/>
              </a:rPr>
              <a:t>FOCUS: </a:t>
            </a:r>
            <a:r>
              <a:rPr lang="en-US" sz="2800" cap="small" dirty="0" smtClean="0">
                <a:latin typeface="Arial" panose="020B0604020202020204" pitchFamily="34" charset="0"/>
                <a:cs typeface="Arial" panose="020B0604020202020204" pitchFamily="34" charset="0"/>
              </a:rPr>
              <a:t>Self-Reflection Questions</a:t>
            </a:r>
          </a:p>
        </p:txBody>
      </p:sp>
    </p:spTree>
    <p:extLst>
      <p:ext uri="{BB962C8B-B14F-4D97-AF65-F5344CB8AC3E}">
        <p14:creationId xmlns:p14="http://schemas.microsoft.com/office/powerpoint/2010/main" val="33477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0181"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7</a:t>
            </a:fld>
            <a:endParaRPr lang="en-CA" dirty="0"/>
          </a:p>
        </p:txBody>
      </p:sp>
      <p:sp>
        <p:nvSpPr>
          <p:cNvPr id="4" name="TextBox 3"/>
          <p:cNvSpPr txBox="1"/>
          <p:nvPr/>
        </p:nvSpPr>
        <p:spPr>
          <a:xfrm>
            <a:off x="1354041" y="2365923"/>
            <a:ext cx="6727371" cy="2708434"/>
          </a:xfrm>
          <a:prstGeom prst="rect">
            <a:avLst/>
          </a:prstGeom>
          <a:noFill/>
        </p:spPr>
        <p:txBody>
          <a:bodyPr wrap="square" rtlCol="0">
            <a:spAutoFit/>
          </a:bodyPr>
          <a:lstStyle/>
          <a:p>
            <a:pPr marL="457200" indent="-457200">
              <a:spcAft>
                <a:spcPts val="1200"/>
              </a:spcAft>
              <a:buFont typeface="+mj-lt"/>
              <a:buAutoNum type="arabicPeriod"/>
            </a:pPr>
            <a:r>
              <a:rPr lang="en-CA" sz="2600" dirty="0" smtClean="0">
                <a:solidFill>
                  <a:schemeClr val="bg1">
                    <a:lumMod val="75000"/>
                  </a:schemeClr>
                </a:solidFill>
              </a:rPr>
              <a:t>Assessing </a:t>
            </a:r>
            <a:r>
              <a:rPr lang="en-CA" sz="2600" dirty="0">
                <a:solidFill>
                  <a:schemeClr val="bg1">
                    <a:lumMod val="75000"/>
                  </a:schemeClr>
                </a:solidFill>
              </a:rPr>
              <a:t>What’s in Focus</a:t>
            </a:r>
          </a:p>
          <a:p>
            <a:pPr marL="457200" indent="-457200">
              <a:spcAft>
                <a:spcPts val="1200"/>
              </a:spcAft>
              <a:buFont typeface="+mj-lt"/>
              <a:buAutoNum type="arabicPeriod"/>
            </a:pPr>
            <a:r>
              <a:rPr lang="en-CA" sz="2600" b="1" dirty="0" smtClean="0"/>
              <a:t>A </a:t>
            </a:r>
            <a:r>
              <a:rPr lang="en-CA" sz="2600" b="1" dirty="0"/>
              <a:t>Management Innovation</a:t>
            </a:r>
          </a:p>
          <a:p>
            <a:pPr marL="457200" indent="-457200">
              <a:spcAft>
                <a:spcPts val="1200"/>
              </a:spcAft>
              <a:buFont typeface="+mj-lt"/>
              <a:buAutoNum type="arabicPeriod"/>
            </a:pPr>
            <a:r>
              <a:rPr lang="en-CA" sz="2600" dirty="0" smtClean="0"/>
              <a:t>Introduction </a:t>
            </a:r>
            <a:r>
              <a:rPr lang="en-CA" sz="2600" dirty="0"/>
              <a:t>to REFOCUS</a:t>
            </a:r>
          </a:p>
          <a:p>
            <a:pPr marL="457200" indent="-457200">
              <a:spcAft>
                <a:spcPts val="1200"/>
              </a:spcAft>
              <a:buFont typeface="+mj-lt"/>
              <a:buAutoNum type="arabicPeriod"/>
            </a:pPr>
            <a:r>
              <a:rPr lang="en-CA" sz="2600" dirty="0" smtClean="0"/>
              <a:t>The Stories of AASHE Members</a:t>
            </a:r>
            <a:endParaRPr lang="en-CA" sz="2600" dirty="0"/>
          </a:p>
          <a:p>
            <a:pPr marL="457200" indent="-457200">
              <a:spcAft>
                <a:spcPts val="1200"/>
              </a:spcAft>
              <a:buFont typeface="+mj-lt"/>
              <a:buAutoNum type="arabicPeriod"/>
            </a:pPr>
            <a:r>
              <a:rPr lang="en-CA" sz="2600" dirty="0" smtClean="0"/>
              <a:t>Question </a:t>
            </a:r>
            <a:r>
              <a:rPr lang="en-CA" sz="2600" dirty="0"/>
              <a:t>&amp; Answer Period</a:t>
            </a:r>
          </a:p>
        </p:txBody>
      </p:sp>
      <p:sp>
        <p:nvSpPr>
          <p:cNvPr id="8" name="Round Diagonal Corner Rectangle 7"/>
          <p:cNvSpPr/>
          <p:nvPr/>
        </p:nvSpPr>
        <p:spPr>
          <a:xfrm>
            <a:off x="574487" y="1670115"/>
            <a:ext cx="7860890" cy="4100051"/>
          </a:xfrm>
          <a:prstGeom prst="round2Diag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101375" y="498289"/>
            <a:ext cx="6268064" cy="523220"/>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WEBINAR AGENDA</a:t>
            </a:r>
          </a:p>
        </p:txBody>
      </p:sp>
    </p:spTree>
    <p:extLst>
      <p:ext uri="{BB962C8B-B14F-4D97-AF65-F5344CB8AC3E}">
        <p14:creationId xmlns:p14="http://schemas.microsoft.com/office/powerpoint/2010/main" val="3738635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2838"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8</a:t>
            </a:fld>
            <a:endParaRPr lang="en-CA" dirty="0"/>
          </a:p>
        </p:txBody>
      </p:sp>
      <p:sp>
        <p:nvSpPr>
          <p:cNvPr id="8" name="TextBox 7"/>
          <p:cNvSpPr txBox="1"/>
          <p:nvPr/>
        </p:nvSpPr>
        <p:spPr>
          <a:xfrm>
            <a:off x="2853465" y="185403"/>
            <a:ext cx="6433804"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 MANAGEMENT INNOVATION </a:t>
            </a:r>
          </a:p>
          <a:p>
            <a:r>
              <a:rPr lang="en-US" sz="2800" cap="small" dirty="0" smtClean="0">
                <a:latin typeface="Arial" panose="020B0604020202020204" pitchFamily="34" charset="0"/>
                <a:cs typeface="Arial" panose="020B0604020202020204" pitchFamily="34" charset="0"/>
              </a:rPr>
              <a:t>The Lens of Sustainability</a:t>
            </a:r>
            <a:endParaRPr lang="en-US" sz="2800" cap="small" dirty="0" smtClean="0">
              <a:latin typeface="Arial" panose="020B0604020202020204" pitchFamily="34" charset="0"/>
              <a:cs typeface="Arial" panose="020B0604020202020204" pitchFamily="34" charset="0"/>
            </a:endParaRPr>
          </a:p>
        </p:txBody>
      </p:sp>
      <p:pic>
        <p:nvPicPr>
          <p:cNvPr id="4100" name="Picture 4" descr="Image result for management innov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0349" y="1518300"/>
            <a:ext cx="4283301" cy="42833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21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0805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2838" y="294960"/>
            <a:ext cx="0" cy="958645"/>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1153DBC-4034-4683-A1AE-713B33F69279}" type="slidenum">
              <a:rPr lang="en-CA" smtClean="0"/>
              <a:pPr/>
              <a:t>9</a:t>
            </a:fld>
            <a:endParaRPr lang="en-CA" dirty="0"/>
          </a:p>
        </p:txBody>
      </p:sp>
      <p:sp>
        <p:nvSpPr>
          <p:cNvPr id="8" name="TextBox 7"/>
          <p:cNvSpPr txBox="1"/>
          <p:nvPr/>
        </p:nvSpPr>
        <p:spPr>
          <a:xfrm>
            <a:off x="2853465" y="185403"/>
            <a:ext cx="6433804" cy="954107"/>
          </a:xfrm>
          <a:prstGeom prst="rect">
            <a:avLst/>
          </a:prstGeom>
          <a:noFill/>
        </p:spPr>
        <p:txBody>
          <a:bodyPr wrap="square" rtlCol="0">
            <a:spAutoFit/>
          </a:bodyPr>
          <a:lstStyle/>
          <a:p>
            <a:r>
              <a:rPr lang="en-US" sz="2800" cap="small" dirty="0" smtClean="0">
                <a:latin typeface="Arial" panose="020B0604020202020204" pitchFamily="34" charset="0"/>
                <a:cs typeface="Arial" panose="020B0604020202020204" pitchFamily="34" charset="0"/>
              </a:rPr>
              <a:t>A </a:t>
            </a:r>
            <a:r>
              <a:rPr lang="en-US" sz="2800" cap="small" dirty="0" smtClean="0">
                <a:latin typeface="Arial" panose="020B0604020202020204" pitchFamily="34" charset="0"/>
                <a:cs typeface="Arial" panose="020B0604020202020204" pitchFamily="34" charset="0"/>
              </a:rPr>
              <a:t>MANAGEMENT INNOVATION: </a:t>
            </a:r>
          </a:p>
          <a:p>
            <a:r>
              <a:rPr lang="en-CA" sz="2800" cap="small" dirty="0" smtClean="0">
                <a:latin typeface="Arial" panose="020B0604020202020204" pitchFamily="34" charset="0"/>
                <a:cs typeface="Arial" panose="020B0604020202020204" pitchFamily="34" charset="0"/>
              </a:rPr>
              <a:t>The </a:t>
            </a:r>
            <a:r>
              <a:rPr lang="en-CA" sz="2800" cap="small" dirty="0" smtClean="0">
                <a:latin typeface="Arial" panose="020B0604020202020204" pitchFamily="34" charset="0"/>
                <a:cs typeface="Arial" panose="020B0604020202020204" pitchFamily="34" charset="0"/>
              </a:rPr>
              <a:t>Challenge/Opportunity at </a:t>
            </a:r>
            <a:r>
              <a:rPr lang="en-CA" sz="2800" cap="small" dirty="0">
                <a:latin typeface="Arial" panose="020B0604020202020204" pitchFamily="34" charset="0"/>
                <a:cs typeface="Arial" panose="020B0604020202020204" pitchFamily="34" charset="0"/>
              </a:rPr>
              <a:t>Hand</a:t>
            </a:r>
            <a:endParaRPr lang="en-US" sz="2800" cap="small" dirty="0" smtClean="0">
              <a:latin typeface="Arial" panose="020B0604020202020204" pitchFamily="34" charset="0"/>
              <a:cs typeface="Arial" panose="020B0604020202020204" pitchFamily="34" charset="0"/>
            </a:endParaRPr>
          </a:p>
        </p:txBody>
      </p:sp>
      <p:pic>
        <p:nvPicPr>
          <p:cNvPr id="9218" name="Picture 2" descr="Image result for organizational si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419" y="1591469"/>
            <a:ext cx="7249162" cy="408146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2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242858</TotalTime>
  <Words>889</Words>
  <Application>Microsoft Office PowerPoint</Application>
  <PresentationFormat>On-screen Show (4:3)</PresentationFormat>
  <Paragraphs>261</Paragraphs>
  <Slides>21</Slides>
  <Notes>12</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Randy</cp:lastModifiedBy>
  <cp:revision>479</cp:revision>
  <cp:lastPrinted>2016-07-27T03:52:00Z</cp:lastPrinted>
  <dcterms:created xsi:type="dcterms:W3CDTF">2014-08-15T02:07:00Z</dcterms:created>
  <dcterms:modified xsi:type="dcterms:W3CDTF">2019-05-29T20:49:39Z</dcterms:modified>
</cp:coreProperties>
</file>